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2" r:id="rId1"/>
  </p:sldMasterIdLst>
  <p:notesMasterIdLst>
    <p:notesMasterId r:id="rId86"/>
  </p:notesMasterIdLst>
  <p:handoutMasterIdLst>
    <p:handoutMasterId r:id="rId87"/>
  </p:handoutMasterIdLst>
  <p:sldIdLst>
    <p:sldId id="256" r:id="rId2"/>
    <p:sldId id="257" r:id="rId3"/>
    <p:sldId id="259" r:id="rId4"/>
    <p:sldId id="260" r:id="rId5"/>
    <p:sldId id="261" r:id="rId6"/>
    <p:sldId id="262" r:id="rId7"/>
    <p:sldId id="341" r:id="rId8"/>
    <p:sldId id="263" r:id="rId9"/>
    <p:sldId id="264" r:id="rId10"/>
    <p:sldId id="265" r:id="rId11"/>
    <p:sldId id="336" r:id="rId12"/>
    <p:sldId id="337" r:id="rId13"/>
    <p:sldId id="338" r:id="rId14"/>
    <p:sldId id="266" r:id="rId15"/>
    <p:sldId id="267" r:id="rId16"/>
    <p:sldId id="332" r:id="rId17"/>
    <p:sldId id="333" r:id="rId18"/>
    <p:sldId id="334" r:id="rId19"/>
    <p:sldId id="335" r:id="rId20"/>
    <p:sldId id="268" r:id="rId21"/>
    <p:sldId id="271" r:id="rId22"/>
    <p:sldId id="269" r:id="rId23"/>
    <p:sldId id="270" r:id="rId24"/>
    <p:sldId id="272" r:id="rId25"/>
    <p:sldId id="273" r:id="rId26"/>
    <p:sldId id="274" r:id="rId27"/>
    <p:sldId id="275" r:id="rId28"/>
    <p:sldId id="276" r:id="rId29"/>
    <p:sldId id="277" r:id="rId30"/>
    <p:sldId id="278" r:id="rId31"/>
    <p:sldId id="279" r:id="rId32"/>
    <p:sldId id="32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30" r:id="rId65"/>
    <p:sldId id="33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39" r:id="rId82"/>
    <p:sldId id="327" r:id="rId83"/>
    <p:sldId id="340" r:id="rId84"/>
    <p:sldId id="328" r:id="rId85"/>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3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9A664CB5-90E6-409F-BDBB-49ADA7E0377B}" type="datetimeFigureOut">
              <a:rPr lang="en-US" smtClean="0"/>
              <a:t>10/26/2017</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85A827A-C6D3-4A34-8E08-9F06D9CFC181}" type="slidenum">
              <a:rPr lang="en-US" smtClean="0"/>
              <a:t>‹#›</a:t>
            </a:fld>
            <a:endParaRPr lang="en-US"/>
          </a:p>
        </p:txBody>
      </p:sp>
    </p:spTree>
    <p:extLst>
      <p:ext uri="{BB962C8B-B14F-4D97-AF65-F5344CB8AC3E}">
        <p14:creationId xmlns:p14="http://schemas.microsoft.com/office/powerpoint/2010/main" val="3673704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0" y="4560570"/>
            <a:ext cx="5852160" cy="4320540"/>
          </a:xfrm>
          <a:prstGeom prst="rect">
            <a:avLst/>
          </a:prstGeom>
          <a:noFill/>
          <a:ln>
            <a:noFill/>
          </a:ln>
        </p:spPr>
        <p:txBody>
          <a:bodyPr lIns="96645" tIns="96645" rIns="96645" bIns="9664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lang="e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Can’t find the database—backend</a:t>
            </a:r>
            <a:r>
              <a:rPr lang="en-US" baseline="0" dirty="0" smtClean="0"/>
              <a:t> vendor issue</a:t>
            </a:r>
            <a:endParaRPr lang="en-US" dirty="0"/>
          </a:p>
        </p:txBody>
      </p:sp>
    </p:spTree>
    <p:extLst>
      <p:ext uri="{BB962C8B-B14F-4D97-AF65-F5344CB8AC3E}">
        <p14:creationId xmlns:p14="http://schemas.microsoft.com/office/powerpoint/2010/main" val="2303588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From main page, 2 ways to access e-resources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TrueFLIX features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Units are categorized by content area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Multiple titles within a unit. Can skip to a different category or unit easily.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Watch it: ~1 minute attention-grabbing video to introduce topic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Title page information just as a print book has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Table of Contents tab for easy navigation through book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Read Along feature can be turned off or on. Words are highlights as they are read so students and patrons can follow along. Great for emerging readers, struggling readers, and English Language Learners.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Features a glossary and index. Highlighted words in text are included in glossary. Hovering mouse over highlighted word displays definition.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Resources at end of book--further exploration on topic</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About the Author feature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Features included with each title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Additional information related to title topic--all content opens in TrueFLIX window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Project idea--directed toward student/patron but librarian/teacher could use this as an assessment or activity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Fun, short quiz to test the knowledge gained from book.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Another fun activity to complete after reading the book. Tests vocabulary knowledge.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Vetted websites that are relevant and age appropriate are also included. Clicking on “More Ancient Civilizations” will take you  back to all of the titles availablefor that category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A lesson plan is included for each title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Online and PDF version of lesson plan--everything wrapped in nicely in one area and covers everything needed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Shape 315"/>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Curriculum Correlations tab</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Academic standards are tied to each title--Accessible by clicking on Lesson Plan link</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Use dropdown menu to choose from other PA standards such as English Language Arts Anchors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Resources and Tools to access Browse All with sorting, Web Links, and Resources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Shape 36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If you want to use the “Show What You Know” as a graded assessment, the quiz can be printed out.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“Buy the Book” will take you to the Scholastic website to purchase the print book.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5" name="Shape 395"/>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dirty="0" smtClean="0"/>
              <a:t>Downloads button</a:t>
            </a:r>
            <a:r>
              <a:rPr lang="en" baseline="0" dirty="0" smtClean="0"/>
              <a:t> is accesible under the Resources tab. </a:t>
            </a:r>
            <a:r>
              <a:rPr lang="en" dirty="0" smtClean="0"/>
              <a:t>A </a:t>
            </a:r>
            <a:r>
              <a:rPr lang="en" dirty="0"/>
              <a:t>variety of downloadable resources: MARC records, webpage button, desktop icon, letters to parents, teachers, patrons, etc.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Clicking on a category provides a listing of all paired books. Easy to navigate using “turn page” at the bottom, or use the pair listings on right side.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For Librarians page→ Obtain new links for your library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6" name="Shape 436"/>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3" name="Shape 443"/>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Animated version of picture book playing. Features: choose Spanish, turn read along off/on (closed captioning for read along), full screen viewing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0" name="Shape 450"/>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Click on “Read the Book” to open the paired non-fiction book</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9" name="Shape 45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Spanish version is available, Read Along off/on (words highlighted as it’s read, hovering over yellow highlighted word will provide a definition and pronunciation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Visual cues—look</a:t>
            </a:r>
            <a:r>
              <a:rPr lang="en-US" baseline="0" dirty="0" smtClean="0"/>
              <a:t> at the chickens by “Fact” and “Fiction” answers</a:t>
            </a:r>
            <a:endParaRPr lang="en-US" dirty="0"/>
          </a:p>
        </p:txBody>
      </p:sp>
    </p:spTree>
    <p:extLst>
      <p:ext uri="{BB962C8B-B14F-4D97-AF65-F5344CB8AC3E}">
        <p14:creationId xmlns:p14="http://schemas.microsoft.com/office/powerpoint/2010/main" val="36785976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2" name="Shape 48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Click on “Click here to learn more” to get more information about author from author websites.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Additional web resources relevant to topic. Clicking on “More Animals and Nature” will take you back to the pairings available.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Shape 49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dirty="0"/>
              <a:t>Enter school name, click generate links</a:t>
            </a:r>
          </a:p>
          <a:p>
            <a:pPr>
              <a:buNone/>
            </a:pPr>
            <a:r>
              <a:rPr lang="en" dirty="0"/>
              <a:t>Links, logo, links to individual resources included</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7" name="Shape 507"/>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PDF version of the lesson plan is also available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1" name="Shape 521"/>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dirty="0"/>
              <a:t>Drop down menu for the various PA </a:t>
            </a:r>
            <a:r>
              <a:rPr lang="en" dirty="0" smtClean="0"/>
              <a:t>standards just like TrueFLIX</a:t>
            </a:r>
            <a:endParaRPr lang="en"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r>
              <a:rPr lang="en"/>
              <a:t>Clicking on Resources link automatically takes you to the “title browse” tab</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0" name="Shape 540"/>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4" name="Shape 55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8" name="Shape 568"/>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3" name="Shape 583"/>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9" name="Shape 59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6" name="Shape 606"/>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pPr>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DF68E2-58F2-4D09-BE8B-E3BD06533059}" type="datetimeFigureOut">
              <a:rPr lang="en-US" smtClean="0"/>
              <a:t>10/26/2017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03541985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D6473-DF6D-4702-B328-E0DD40540A4E}" type="datetimeFigureOut">
              <a:rPr lang="en-US" smtClean="0"/>
              <a:t>10/26/2017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59721052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F7E3A-B166-407D-9866-32884E7D5B37}" type="datetimeFigureOut">
              <a:rPr lang="en-US" smtClean="0"/>
              <a:t>10/26/2017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194981334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819487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60722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8FC5F6-F338-4AE4-BB23-26385BCFC423}" type="datetimeFigureOut">
              <a:rPr lang="en-US" smtClean="0"/>
              <a:t>10/26/2017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41018544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10/26/2017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28998456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AB4D41-86C1-4908-B66A-0B50CEB3BF29}" type="datetimeFigureOut">
              <a:rPr lang="en-US" smtClean="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2185251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426E2C-56C1-4E0D-A793-0088A7FDD37E}" type="datetimeFigureOut">
              <a:rPr lang="en-US" smtClean="0"/>
              <a:t>10/26/2017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132536086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C39B41-D8B5-4052-B551-9B5525EAA8B6}" type="datetimeFigureOut">
              <a:rPr lang="en-US" smtClean="0"/>
              <a:t>10/26/2017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93884161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10/26/2017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lvl="0">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2247016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15863296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224510655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8624D31-43A5-475A-80CF-332C9F6DCF35}" type="datetimeFigureOut">
              <a:rPr lang="en-US" smtClean="0"/>
              <a:t>10/26/2017</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415335538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www.powerlibrary.org/librarians/e-resources/e-resources-link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hyperlink" Target="http://www.whatsmyip.co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81428"/>
            <a:ext cx="2997549" cy="1753507"/>
          </a:xfrm>
          <a:prstGeom prst="rect">
            <a:avLst/>
          </a:prstGeom>
        </p:spPr>
      </p:pic>
      <p:sp>
        <p:nvSpPr>
          <p:cNvPr id="54" name="Shape 54"/>
          <p:cNvSpPr txBox="1">
            <a:spLocks noGrp="1"/>
          </p:cNvSpPr>
          <p:nvPr>
            <p:ph type="ctrTitle"/>
          </p:nvPr>
        </p:nvSpPr>
        <p:spPr>
          <a:xfrm>
            <a:off x="1142999" y="509263"/>
            <a:ext cx="6858000" cy="1790700"/>
          </a:xfrm>
          <a:prstGeom prst="rect">
            <a:avLst/>
          </a:prstGeom>
        </p:spPr>
        <p:txBody>
          <a:bodyPr lIns="91425" tIns="91425" rIns="91425" bIns="91425" anchor="b" anchorCtr="0">
            <a:noAutofit/>
          </a:bodyPr>
          <a:lstStyle/>
          <a:p>
            <a:pPr lvl="0">
              <a:spcBef>
                <a:spcPts val="0"/>
              </a:spcBef>
              <a:buNone/>
            </a:pPr>
            <a:r>
              <a:rPr lang="en" sz="4000" dirty="0">
                <a:latin typeface="Georgia" panose="02040502050405020303" pitchFamily="18" charset="0"/>
              </a:rPr>
              <a:t>Fall 2017 Training:</a:t>
            </a:r>
          </a:p>
          <a:p>
            <a:pPr lvl="0">
              <a:spcBef>
                <a:spcPts val="0"/>
              </a:spcBef>
              <a:buNone/>
            </a:pPr>
            <a:r>
              <a:rPr lang="en" sz="4000" dirty="0">
                <a:latin typeface="Georgia" panose="02040502050405020303" pitchFamily="18" charset="0"/>
              </a:rPr>
              <a:t>e-Resources</a:t>
            </a:r>
          </a:p>
        </p:txBody>
      </p:sp>
      <p:sp>
        <p:nvSpPr>
          <p:cNvPr id="55" name="Shape 55"/>
          <p:cNvSpPr txBox="1">
            <a:spLocks noGrp="1"/>
          </p:cNvSpPr>
          <p:nvPr>
            <p:ph type="subTitle" idx="1"/>
          </p:nvPr>
        </p:nvSpPr>
        <p:spPr>
          <a:prstGeom prst="rect">
            <a:avLst/>
          </a:prstGeom>
        </p:spPr>
        <p:txBody>
          <a:bodyPr lIns="91425" tIns="91425" rIns="91425" bIns="91425" anchor="t" anchorCtr="0">
            <a:noAutofit/>
          </a:bodyPr>
          <a:lstStyle/>
          <a:p>
            <a:pPr lvl="0">
              <a:spcBef>
                <a:spcPts val="0"/>
              </a:spcBef>
              <a:buNone/>
            </a:pPr>
            <a:r>
              <a:rPr lang="en" sz="2800" b="1" dirty="0">
                <a:latin typeface="Georgia" panose="02040502050405020303" pitchFamily="18" charset="0"/>
              </a:rPr>
              <a:t>Authentication</a:t>
            </a:r>
          </a:p>
          <a:p>
            <a:pPr lvl="0">
              <a:spcBef>
                <a:spcPts val="0"/>
              </a:spcBef>
              <a:buNone/>
            </a:pPr>
            <a:r>
              <a:rPr lang="en" sz="2800" b="1" dirty="0">
                <a:latin typeface="Georgia" panose="02040502050405020303" pitchFamily="18" charset="0"/>
              </a:rPr>
              <a:t>TrueFLIX</a:t>
            </a:r>
          </a:p>
          <a:p>
            <a:pPr lvl="0">
              <a:spcBef>
                <a:spcPts val="0"/>
              </a:spcBef>
              <a:buNone/>
            </a:pPr>
            <a:r>
              <a:rPr lang="en" sz="2800" b="1" dirty="0">
                <a:latin typeface="Georgia" panose="02040502050405020303" pitchFamily="18" charset="0"/>
              </a:rPr>
              <a:t>BookFLIX</a:t>
            </a:r>
          </a:p>
        </p:txBody>
      </p:sp>
      <p:sp>
        <p:nvSpPr>
          <p:cNvPr id="2" name="TextBox 1"/>
          <p:cNvSpPr txBox="1"/>
          <p:nvPr/>
        </p:nvSpPr>
        <p:spPr>
          <a:xfrm>
            <a:off x="1652154" y="4158095"/>
            <a:ext cx="5839691" cy="600164"/>
          </a:xfrm>
          <a:prstGeom prst="rect">
            <a:avLst/>
          </a:prstGeom>
          <a:noFill/>
        </p:spPr>
        <p:txBody>
          <a:bodyPr wrap="square" rtlCol="0">
            <a:spAutoFit/>
          </a:bodyPr>
          <a:lstStyle/>
          <a:p>
            <a:pPr algn="ctr"/>
            <a:r>
              <a:rPr lang="en-US" sz="1100" i="1" dirty="0" smtClean="0"/>
              <a:t>This project is made possible by a grant from the Institute of Museum and Library Services as administered by Pennsylvania Department of Education through the Office of Commonwealth Libraries, and the Commonwealth of Pennsylvania, Tom Wolf, Governor. </a:t>
            </a:r>
            <a:endParaRPr lang="en-US" sz="11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Known Issues: Asking for eCard</a:t>
            </a:r>
          </a:p>
        </p:txBody>
      </p:sp>
      <p:sp>
        <p:nvSpPr>
          <p:cNvPr id="122" name="Shape 122"/>
          <p:cNvSpPr txBox="1">
            <a:spLocks noGrp="1"/>
          </p:cNvSpPr>
          <p:nvPr>
            <p:ph type="body" idx="1"/>
          </p:nvPr>
        </p:nvSpPr>
        <p:spPr>
          <a:prstGeom prst="rect">
            <a:avLst/>
          </a:prstGeom>
        </p:spPr>
        <p:txBody>
          <a:bodyPr lIns="91425" tIns="91425" rIns="91425" bIns="91425" anchor="t" anchorCtr="0">
            <a:noAutofit/>
          </a:bodyPr>
          <a:lstStyle/>
          <a:p>
            <a:pPr lvl="0">
              <a:spcBef>
                <a:spcPts val="0"/>
              </a:spcBef>
              <a:buClr>
                <a:schemeClr val="dk1"/>
              </a:buClr>
              <a:buSzPct val="61111"/>
              <a:buFont typeface="Arial"/>
              <a:buNone/>
            </a:pPr>
            <a:r>
              <a:rPr lang="en" dirty="0"/>
              <a:t>After updating links, some libraries are being asked to enter an eCard or library barcode number to access the resources.</a:t>
            </a:r>
          </a:p>
          <a:p>
            <a:pPr lvl="0">
              <a:spcBef>
                <a:spcPts val="0"/>
              </a:spcBef>
              <a:buClr>
                <a:schemeClr val="dk1"/>
              </a:buClr>
              <a:buSzPct val="61111"/>
              <a:buFont typeface="Arial"/>
              <a:buNone/>
            </a:pPr>
            <a:r>
              <a:rPr lang="en" dirty="0"/>
              <a:t>If you are accessing e-Resources </a:t>
            </a:r>
            <a:r>
              <a:rPr lang="en" b="1" dirty="0"/>
              <a:t>on-site</a:t>
            </a:r>
            <a:r>
              <a:rPr lang="en" dirty="0"/>
              <a:t>, you should not be asked for an eCard. </a:t>
            </a:r>
          </a:p>
          <a:p>
            <a:pPr marL="457200" lvl="0" indent="-228600" rtl="0">
              <a:spcBef>
                <a:spcPts val="0"/>
              </a:spcBef>
              <a:buChar char="●"/>
            </a:pPr>
            <a:r>
              <a:rPr lang="en" dirty="0"/>
              <a:t>Please contact us to confirm we have the correct IP address range</a:t>
            </a:r>
          </a:p>
          <a:p>
            <a:pPr lvl="0" rtl="0">
              <a:spcBef>
                <a:spcPts val="0"/>
              </a:spcBef>
              <a:buNone/>
            </a:pPr>
            <a:endParaRPr dirty="0"/>
          </a:p>
        </p:txBody>
      </p:sp>
      <p:pic>
        <p:nvPicPr>
          <p:cNvPr id="123" name="Shape 123"/>
          <p:cNvPicPr preferRelativeResize="0"/>
          <p:nvPr/>
        </p:nvPicPr>
        <p:blipFill>
          <a:blip r:embed="rId3">
            <a:alphaModFix/>
          </a:blip>
          <a:stretch>
            <a:fillRect/>
          </a:stretch>
        </p:blipFill>
        <p:spPr>
          <a:xfrm>
            <a:off x="334687" y="2872999"/>
            <a:ext cx="8474624" cy="2209749"/>
          </a:xfrm>
          <a:prstGeom prst="rect">
            <a:avLst/>
          </a:prstGeom>
          <a:noFill/>
          <a:ln w="9525" cap="flat" cmpd="sng">
            <a:solidFill>
              <a:srgbClr val="000000"/>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Known Issues: Asking for username and password </a:t>
            </a:r>
            <a:endParaRPr lang="en-US" dirty="0"/>
          </a:p>
        </p:txBody>
      </p:sp>
      <p:pic>
        <p:nvPicPr>
          <p:cNvPr id="4" name="Picture 3"/>
          <p:cNvPicPr>
            <a:picLocks noChangeAspect="1"/>
          </p:cNvPicPr>
          <p:nvPr/>
        </p:nvPicPr>
        <p:blipFill>
          <a:blip r:embed="rId2"/>
          <a:stretch>
            <a:fillRect/>
          </a:stretch>
        </p:blipFill>
        <p:spPr>
          <a:xfrm>
            <a:off x="1033346" y="1017725"/>
            <a:ext cx="6654253" cy="4038642"/>
          </a:xfrm>
          <a:prstGeom prst="rect">
            <a:avLst/>
          </a:prstGeom>
        </p:spPr>
      </p:pic>
    </p:spTree>
    <p:extLst>
      <p:ext uri="{BB962C8B-B14F-4D97-AF65-F5344CB8AC3E}">
        <p14:creationId xmlns:p14="http://schemas.microsoft.com/office/powerpoint/2010/main" val="703159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Known Issues: </a:t>
            </a:r>
            <a:r>
              <a:rPr lang="en-US" dirty="0"/>
              <a:t>Asking for username and password </a:t>
            </a:r>
            <a:r>
              <a:rPr lang="en-US" dirty="0" smtClean="0"/>
              <a:t>	</a:t>
            </a:r>
            <a:endParaRPr lang="en-US" dirty="0"/>
          </a:p>
        </p:txBody>
      </p:sp>
      <p:pic>
        <p:nvPicPr>
          <p:cNvPr id="4" name="Picture 3"/>
          <p:cNvPicPr>
            <a:picLocks noChangeAspect="1"/>
          </p:cNvPicPr>
          <p:nvPr/>
        </p:nvPicPr>
        <p:blipFill>
          <a:blip r:embed="rId2"/>
          <a:stretch>
            <a:fillRect/>
          </a:stretch>
        </p:blipFill>
        <p:spPr>
          <a:xfrm>
            <a:off x="1398190" y="1088738"/>
            <a:ext cx="7382071" cy="3953733"/>
          </a:xfrm>
          <a:prstGeom prst="rect">
            <a:avLst/>
          </a:prstGeom>
        </p:spPr>
      </p:pic>
    </p:spTree>
    <p:extLst>
      <p:ext uri="{BB962C8B-B14F-4D97-AF65-F5344CB8AC3E}">
        <p14:creationId xmlns:p14="http://schemas.microsoft.com/office/powerpoint/2010/main" val="476287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Known Issues—Authentication Fail</a:t>
            </a:r>
            <a:endParaRPr lang="en-US" dirty="0"/>
          </a:p>
        </p:txBody>
      </p:sp>
      <p:pic>
        <p:nvPicPr>
          <p:cNvPr id="4" name="Picture 3"/>
          <p:cNvPicPr>
            <a:picLocks noChangeAspect="1"/>
          </p:cNvPicPr>
          <p:nvPr/>
        </p:nvPicPr>
        <p:blipFill>
          <a:blip r:embed="rId3"/>
          <a:stretch>
            <a:fillRect/>
          </a:stretch>
        </p:blipFill>
        <p:spPr>
          <a:xfrm>
            <a:off x="412229" y="1232217"/>
            <a:ext cx="7954184" cy="3556048"/>
          </a:xfrm>
          <a:prstGeom prst="rect">
            <a:avLst/>
          </a:prstGeom>
        </p:spPr>
      </p:pic>
    </p:spTree>
    <p:extLst>
      <p:ext uri="{BB962C8B-B14F-4D97-AF65-F5344CB8AC3E}">
        <p14:creationId xmlns:p14="http://schemas.microsoft.com/office/powerpoint/2010/main" val="4180982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Contacting Support	</a:t>
            </a:r>
          </a:p>
        </p:txBody>
      </p:sp>
      <p:sp>
        <p:nvSpPr>
          <p:cNvPr id="129" name="Shape 129"/>
          <p:cNvSpPr txBox="1">
            <a:spLocks noGrp="1"/>
          </p:cNvSpPr>
          <p:nvPr>
            <p:ph type="body" idx="1"/>
          </p:nvPr>
        </p:nvSpPr>
        <p:spPr>
          <a:xfrm>
            <a:off x="311700" y="919600"/>
            <a:ext cx="8520600" cy="3416400"/>
          </a:xfrm>
          <a:prstGeom prst="rect">
            <a:avLst/>
          </a:prstGeom>
        </p:spPr>
        <p:txBody>
          <a:bodyPr lIns="91425" tIns="91425" rIns="91425" bIns="91425" anchor="t" anchorCtr="0">
            <a:noAutofit/>
          </a:bodyPr>
          <a:lstStyle/>
          <a:p>
            <a:pPr lvl="0" rtl="0">
              <a:spcBef>
                <a:spcPts val="0"/>
              </a:spcBef>
              <a:buNone/>
            </a:pPr>
            <a:r>
              <a:rPr lang="en"/>
              <a:t>For Librarians page on POWER Library website</a:t>
            </a:r>
          </a:p>
          <a:p>
            <a:pPr marL="457200" lvl="0" indent="-228600" rtl="0">
              <a:spcBef>
                <a:spcPts val="0"/>
              </a:spcBef>
              <a:buChar char="●"/>
            </a:pPr>
            <a:r>
              <a:rPr lang="en"/>
              <a:t>Bottom link on left menu “Contact Support”</a:t>
            </a:r>
          </a:p>
        </p:txBody>
      </p:sp>
      <p:pic>
        <p:nvPicPr>
          <p:cNvPr id="2" name="Picture 1"/>
          <p:cNvPicPr>
            <a:picLocks noChangeAspect="1"/>
          </p:cNvPicPr>
          <p:nvPr/>
        </p:nvPicPr>
        <p:blipFill>
          <a:blip r:embed="rId3"/>
          <a:stretch>
            <a:fillRect/>
          </a:stretch>
        </p:blipFill>
        <p:spPr>
          <a:xfrm>
            <a:off x="1952171" y="1647897"/>
            <a:ext cx="5353009" cy="3321977"/>
          </a:xfrm>
          <a:prstGeom prst="rect">
            <a:avLst/>
          </a:prstGeom>
        </p:spPr>
      </p:pic>
      <p:sp>
        <p:nvSpPr>
          <p:cNvPr id="3" name="Right Arrow 2"/>
          <p:cNvSpPr/>
          <p:nvPr/>
        </p:nvSpPr>
        <p:spPr>
          <a:xfrm>
            <a:off x="254000" y="4564743"/>
            <a:ext cx="1553029" cy="40513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a:t>e-Resources Support Form</a:t>
            </a:r>
          </a:p>
        </p:txBody>
      </p:sp>
      <p:sp>
        <p:nvSpPr>
          <p:cNvPr id="137" name="Shape 137"/>
          <p:cNvSpPr txBox="1">
            <a:spLocks noGrp="1"/>
          </p:cNvSpPr>
          <p:nvPr>
            <p:ph type="body" idx="1"/>
          </p:nvPr>
        </p:nvSpPr>
        <p:spPr>
          <a:xfrm>
            <a:off x="311700" y="1152475"/>
            <a:ext cx="2834400" cy="3416400"/>
          </a:xfrm>
          <a:prstGeom prst="rect">
            <a:avLst/>
          </a:prstGeom>
        </p:spPr>
        <p:txBody>
          <a:bodyPr lIns="91425" tIns="91425" rIns="91425" bIns="91425" anchor="t" anchorCtr="0">
            <a:noAutofit/>
          </a:bodyPr>
          <a:lstStyle/>
          <a:p>
            <a:pPr lvl="0">
              <a:spcBef>
                <a:spcPts val="0"/>
              </a:spcBef>
              <a:buNone/>
            </a:pPr>
            <a:r>
              <a:rPr lang="en"/>
              <a:t>E-resource support form will walk you through the submission of a Help Desk ticket.</a:t>
            </a:r>
          </a:p>
        </p:txBody>
      </p:sp>
      <p:pic>
        <p:nvPicPr>
          <p:cNvPr id="2" name="Picture 1"/>
          <p:cNvPicPr>
            <a:picLocks noChangeAspect="1"/>
          </p:cNvPicPr>
          <p:nvPr/>
        </p:nvPicPr>
        <p:blipFill>
          <a:blip r:embed="rId3"/>
          <a:stretch>
            <a:fillRect/>
          </a:stretch>
        </p:blipFill>
        <p:spPr>
          <a:xfrm>
            <a:off x="2246061" y="2436189"/>
            <a:ext cx="6200775" cy="251936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 dirty="0"/>
              <a:t>e-Resources Support Form</a:t>
            </a:r>
            <a:endParaRPr lang="en-US" dirty="0"/>
          </a:p>
        </p:txBody>
      </p:sp>
      <p:pic>
        <p:nvPicPr>
          <p:cNvPr id="3" name="Picture 2"/>
          <p:cNvPicPr>
            <a:picLocks noChangeAspect="1"/>
          </p:cNvPicPr>
          <p:nvPr/>
        </p:nvPicPr>
        <p:blipFill rotWithShape="1">
          <a:blip r:embed="rId2"/>
          <a:srcRect l="31271" t="27842" r="45410" b="20501"/>
          <a:stretch/>
        </p:blipFill>
        <p:spPr>
          <a:xfrm>
            <a:off x="1119540" y="959579"/>
            <a:ext cx="3033063" cy="3779335"/>
          </a:xfrm>
          <a:prstGeom prst="rect">
            <a:avLst/>
          </a:prstGeom>
        </p:spPr>
      </p:pic>
      <p:pic>
        <p:nvPicPr>
          <p:cNvPr id="5" name="Picture 4"/>
          <p:cNvPicPr>
            <a:picLocks noChangeAspect="1"/>
          </p:cNvPicPr>
          <p:nvPr/>
        </p:nvPicPr>
        <p:blipFill rotWithShape="1">
          <a:blip r:embed="rId3"/>
          <a:srcRect l="33689" t="32140" r="44918" b="17514"/>
          <a:stretch/>
        </p:blipFill>
        <p:spPr>
          <a:xfrm>
            <a:off x="4960443" y="1276171"/>
            <a:ext cx="2780318" cy="3680458"/>
          </a:xfrm>
          <a:prstGeom prst="rect">
            <a:avLst/>
          </a:prstGeom>
        </p:spPr>
      </p:pic>
      <p:sp>
        <p:nvSpPr>
          <p:cNvPr id="6" name="Right Arrow 5"/>
          <p:cNvSpPr/>
          <p:nvPr/>
        </p:nvSpPr>
        <p:spPr>
          <a:xfrm>
            <a:off x="4056743" y="3933371"/>
            <a:ext cx="903700" cy="261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039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 dirty="0"/>
              <a:t>e-Resources </a:t>
            </a:r>
            <a:r>
              <a:rPr lang="en" dirty="0" smtClean="0"/>
              <a:t>Support</a:t>
            </a:r>
            <a:br>
              <a:rPr lang="en" dirty="0" smtClean="0"/>
            </a:br>
            <a:r>
              <a:rPr lang="en" dirty="0" smtClean="0"/>
              <a:t> </a:t>
            </a:r>
            <a:r>
              <a:rPr lang="en" dirty="0"/>
              <a:t>Form</a:t>
            </a:r>
            <a:endParaRPr lang="en-US" dirty="0"/>
          </a:p>
        </p:txBody>
      </p:sp>
      <p:pic>
        <p:nvPicPr>
          <p:cNvPr id="4" name="Picture 3"/>
          <p:cNvPicPr>
            <a:picLocks noChangeAspect="1"/>
          </p:cNvPicPr>
          <p:nvPr/>
        </p:nvPicPr>
        <p:blipFill>
          <a:blip r:embed="rId2"/>
          <a:stretch>
            <a:fillRect/>
          </a:stretch>
        </p:blipFill>
        <p:spPr>
          <a:xfrm>
            <a:off x="3731941" y="104559"/>
            <a:ext cx="4758388" cy="5038941"/>
          </a:xfrm>
          <a:prstGeom prst="rect">
            <a:avLst/>
          </a:prstGeom>
        </p:spPr>
      </p:pic>
      <p:sp>
        <p:nvSpPr>
          <p:cNvPr id="5" name="TextBox 4"/>
          <p:cNvSpPr txBox="1"/>
          <p:nvPr/>
        </p:nvSpPr>
        <p:spPr>
          <a:xfrm>
            <a:off x="512956" y="1836234"/>
            <a:ext cx="2817542" cy="738664"/>
          </a:xfrm>
          <a:prstGeom prst="rect">
            <a:avLst/>
          </a:prstGeom>
          <a:noFill/>
        </p:spPr>
        <p:txBody>
          <a:bodyPr wrap="square" rtlCol="0">
            <a:spAutoFit/>
          </a:bodyPr>
          <a:lstStyle/>
          <a:p>
            <a:r>
              <a:rPr lang="en-US" dirty="0" smtClean="0"/>
              <a:t>If you are unsure of your IP range, please contact your tech support department. </a:t>
            </a:r>
            <a:endParaRPr lang="en-US" dirty="0"/>
          </a:p>
        </p:txBody>
      </p:sp>
    </p:spTree>
    <p:extLst>
      <p:ext uri="{BB962C8B-B14F-4D97-AF65-F5344CB8AC3E}">
        <p14:creationId xmlns:p14="http://schemas.microsoft.com/office/powerpoint/2010/main" val="1765188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Statistics</a:t>
            </a:r>
            <a:endParaRPr lang="en-US" dirty="0"/>
          </a:p>
        </p:txBody>
      </p:sp>
      <p:sp>
        <p:nvSpPr>
          <p:cNvPr id="3" name="Text Placeholder 2"/>
          <p:cNvSpPr>
            <a:spLocks noGrp="1"/>
          </p:cNvSpPr>
          <p:nvPr>
            <p:ph type="body" idx="1"/>
          </p:nvPr>
        </p:nvSpPr>
        <p:spPr/>
        <p:txBody>
          <a:bodyPr/>
          <a:lstStyle/>
          <a:p>
            <a:r>
              <a:rPr lang="en-US" dirty="0" smtClean="0"/>
              <a:t>New </a:t>
            </a:r>
            <a:r>
              <a:rPr lang="en-US" dirty="0"/>
              <a:t>statistics will be released late fall 2017. Look for announcements of free webinars and recorded videos on the topic. In the meantime, can use current statistics via the For Librarians page</a:t>
            </a:r>
            <a:r>
              <a:rPr lang="en-US" dirty="0" smtClean="0"/>
              <a:t>.</a:t>
            </a:r>
          </a:p>
          <a:p>
            <a:pPr algn="ctr"/>
            <a:r>
              <a:rPr lang="en-US" dirty="0"/>
              <a:t>https://www.powerlibrary.org/librarians</a:t>
            </a:r>
          </a:p>
        </p:txBody>
      </p:sp>
      <p:pic>
        <p:nvPicPr>
          <p:cNvPr id="4" name="Picture 3"/>
          <p:cNvPicPr>
            <a:picLocks noChangeAspect="1"/>
          </p:cNvPicPr>
          <p:nvPr/>
        </p:nvPicPr>
        <p:blipFill>
          <a:blip r:embed="rId2"/>
          <a:stretch>
            <a:fillRect/>
          </a:stretch>
        </p:blipFill>
        <p:spPr>
          <a:xfrm>
            <a:off x="2526913" y="3017450"/>
            <a:ext cx="3867150" cy="1323975"/>
          </a:xfrm>
          <a:prstGeom prst="rect">
            <a:avLst/>
          </a:prstGeom>
        </p:spPr>
      </p:pic>
    </p:spTree>
    <p:extLst>
      <p:ext uri="{BB962C8B-B14F-4D97-AF65-F5344CB8AC3E}">
        <p14:creationId xmlns:p14="http://schemas.microsoft.com/office/powerpoint/2010/main" val="646658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Librarians Documentation</a:t>
            </a:r>
            <a:endParaRPr lang="en-US" dirty="0"/>
          </a:p>
        </p:txBody>
      </p:sp>
      <p:pic>
        <p:nvPicPr>
          <p:cNvPr id="4" name="Picture 3"/>
          <p:cNvPicPr>
            <a:picLocks noChangeAspect="1"/>
          </p:cNvPicPr>
          <p:nvPr/>
        </p:nvPicPr>
        <p:blipFill>
          <a:blip r:embed="rId2"/>
          <a:stretch>
            <a:fillRect/>
          </a:stretch>
        </p:blipFill>
        <p:spPr>
          <a:xfrm>
            <a:off x="1764385" y="937063"/>
            <a:ext cx="5353179" cy="4206437"/>
          </a:xfrm>
          <a:prstGeom prst="rect">
            <a:avLst/>
          </a:prstGeom>
        </p:spPr>
      </p:pic>
    </p:spTree>
    <p:extLst>
      <p:ext uri="{BB962C8B-B14F-4D97-AF65-F5344CB8AC3E}">
        <p14:creationId xmlns:p14="http://schemas.microsoft.com/office/powerpoint/2010/main" val="1210868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Learning Goals</a:t>
            </a:r>
          </a:p>
        </p:txBody>
      </p:sp>
      <p:sp>
        <p:nvSpPr>
          <p:cNvPr id="61" name="Shape 61"/>
          <p:cNvSpPr txBox="1">
            <a:spLocks noGrp="1"/>
          </p:cNvSpPr>
          <p:nvPr>
            <p:ph type="body" idx="1"/>
          </p:nvPr>
        </p:nvSpPr>
        <p:spPr>
          <a:prstGeom prst="rect">
            <a:avLst/>
          </a:prstGeom>
        </p:spPr>
        <p:txBody>
          <a:bodyPr lIns="91425" tIns="91425" rIns="91425" bIns="91425" anchor="t" anchorCtr="0">
            <a:noAutofit/>
          </a:bodyPr>
          <a:lstStyle/>
          <a:p>
            <a:pPr lvl="0" rtl="0">
              <a:spcBef>
                <a:spcPts val="0"/>
              </a:spcBef>
              <a:buNone/>
            </a:pPr>
            <a:r>
              <a:rPr lang="en" sz="1400" dirty="0"/>
              <a:t>At the end of this session you will be able </a:t>
            </a:r>
            <a:r>
              <a:rPr lang="en" sz="1400" dirty="0" smtClean="0"/>
              <a:t>to</a:t>
            </a:r>
          </a:p>
          <a:p>
            <a:pPr lvl="0" rtl="0">
              <a:spcBef>
                <a:spcPts val="0"/>
              </a:spcBef>
              <a:buNone/>
            </a:pPr>
            <a:endParaRPr lang="en" sz="1400" dirty="0"/>
          </a:p>
          <a:p>
            <a:pPr marL="457200" lvl="0" indent="-228600" rtl="0">
              <a:spcBef>
                <a:spcPts val="0"/>
              </a:spcBef>
              <a:buChar char="●"/>
            </a:pPr>
            <a:r>
              <a:rPr lang="en" sz="1200" dirty="0"/>
              <a:t>Update links for proper e-resource </a:t>
            </a:r>
            <a:r>
              <a:rPr lang="en" sz="1200" dirty="0" smtClean="0"/>
              <a:t>authentication</a:t>
            </a:r>
          </a:p>
          <a:p>
            <a:pPr marL="228600" lvl="0" indent="0" rtl="0">
              <a:spcBef>
                <a:spcPts val="0"/>
              </a:spcBef>
              <a:buNone/>
            </a:pPr>
            <a:endParaRPr lang="en" sz="1200" dirty="0"/>
          </a:p>
          <a:p>
            <a:pPr marL="457200" lvl="0" indent="-228600" rtl="0">
              <a:spcBef>
                <a:spcPts val="0"/>
              </a:spcBef>
              <a:buChar char="●"/>
            </a:pPr>
            <a:r>
              <a:rPr lang="en" sz="1200" dirty="0"/>
              <a:t>Troubleshoot common issues after updating </a:t>
            </a:r>
            <a:r>
              <a:rPr lang="en" sz="1200" dirty="0" smtClean="0"/>
              <a:t>links</a:t>
            </a:r>
          </a:p>
          <a:p>
            <a:pPr marL="228600" lvl="0" indent="0" rtl="0">
              <a:spcBef>
                <a:spcPts val="0"/>
              </a:spcBef>
              <a:buNone/>
            </a:pPr>
            <a:endParaRPr lang="en" sz="1200" dirty="0"/>
          </a:p>
          <a:p>
            <a:pPr marL="457200" lvl="0" indent="-228600" rtl="0">
              <a:spcBef>
                <a:spcPts val="0"/>
              </a:spcBef>
              <a:buChar char="●"/>
            </a:pPr>
            <a:r>
              <a:rPr lang="en" sz="1200" dirty="0"/>
              <a:t>Navigate the TrueFLIX interface</a:t>
            </a:r>
          </a:p>
          <a:p>
            <a:pPr marL="914400" lvl="1" indent="-228600" rtl="0">
              <a:spcBef>
                <a:spcPts val="0"/>
              </a:spcBef>
              <a:buChar char="○"/>
            </a:pPr>
            <a:r>
              <a:rPr lang="en" sz="1200" dirty="0"/>
              <a:t>Browse titles by Title, Subject, Category, Lexile, and ATOS Readability</a:t>
            </a:r>
          </a:p>
          <a:p>
            <a:pPr marL="914400" lvl="1" indent="-228600" rtl="0">
              <a:spcBef>
                <a:spcPts val="0"/>
              </a:spcBef>
              <a:buChar char="○"/>
            </a:pPr>
            <a:r>
              <a:rPr lang="en" sz="1200" dirty="0"/>
              <a:t>Locate the following for each selection:</a:t>
            </a:r>
          </a:p>
          <a:p>
            <a:pPr marL="1371600" lvl="2" indent="-228600" rtl="0">
              <a:spcBef>
                <a:spcPts val="0"/>
              </a:spcBef>
              <a:buChar char="■"/>
            </a:pPr>
            <a:r>
              <a:rPr lang="en" sz="1200" dirty="0"/>
              <a:t>Pre-made lesson plans</a:t>
            </a:r>
          </a:p>
          <a:p>
            <a:pPr marL="1371600" lvl="2" indent="-228600" rtl="0">
              <a:spcBef>
                <a:spcPts val="0"/>
              </a:spcBef>
              <a:buChar char="■"/>
            </a:pPr>
            <a:r>
              <a:rPr lang="en" sz="1200" dirty="0"/>
              <a:t>Web resources</a:t>
            </a:r>
          </a:p>
          <a:p>
            <a:pPr marL="1371600" lvl="2" indent="-228600" rtl="0">
              <a:spcBef>
                <a:spcPts val="0"/>
              </a:spcBef>
              <a:buChar char="■"/>
            </a:pPr>
            <a:r>
              <a:rPr lang="en" sz="1200" dirty="0"/>
              <a:t>Downloadable materials for libraries and </a:t>
            </a:r>
            <a:r>
              <a:rPr lang="en" sz="1200" dirty="0" smtClean="0"/>
              <a:t>classrooms</a:t>
            </a:r>
          </a:p>
          <a:p>
            <a:pPr marL="1143000" lvl="2" indent="0" rtl="0">
              <a:spcBef>
                <a:spcPts val="0"/>
              </a:spcBef>
              <a:buNone/>
            </a:pPr>
            <a:endParaRPr lang="en" sz="1200" dirty="0" smtClean="0"/>
          </a:p>
          <a:p>
            <a:pPr marL="457200" lvl="0" indent="-228600">
              <a:buChar char="●"/>
            </a:pPr>
            <a:r>
              <a:rPr lang="en" sz="1200" dirty="0"/>
              <a:t>Navigate the </a:t>
            </a:r>
            <a:r>
              <a:rPr lang="en" sz="1200" dirty="0" smtClean="0"/>
              <a:t>BookFLIX </a:t>
            </a:r>
            <a:r>
              <a:rPr lang="en" sz="1200" dirty="0"/>
              <a:t>interface</a:t>
            </a:r>
          </a:p>
          <a:p>
            <a:pPr marL="914400" lvl="1" indent="-228600">
              <a:buChar char="○"/>
            </a:pPr>
            <a:r>
              <a:rPr lang="en" sz="1200" dirty="0"/>
              <a:t>Browse titles by Title, </a:t>
            </a:r>
            <a:r>
              <a:rPr lang="en" sz="1200" dirty="0" smtClean="0"/>
              <a:t>Author, Illustrator, </a:t>
            </a:r>
            <a:r>
              <a:rPr lang="en" sz="1200" dirty="0"/>
              <a:t>Lexile, </a:t>
            </a:r>
            <a:r>
              <a:rPr lang="en" sz="1200" dirty="0" smtClean="0"/>
              <a:t>etc.</a:t>
            </a:r>
            <a:endParaRPr lang="en" sz="1200" dirty="0"/>
          </a:p>
          <a:p>
            <a:pPr marL="914400" lvl="1" indent="-228600">
              <a:buChar char="○"/>
            </a:pPr>
            <a:r>
              <a:rPr lang="en" sz="1200" dirty="0"/>
              <a:t>Locate the following for each selection:</a:t>
            </a:r>
          </a:p>
          <a:p>
            <a:pPr marL="1371600" lvl="2" indent="-228600">
              <a:buChar char="■"/>
            </a:pPr>
            <a:r>
              <a:rPr lang="en" sz="1200" dirty="0"/>
              <a:t>Pre-made lesson plans</a:t>
            </a:r>
          </a:p>
          <a:p>
            <a:pPr marL="1371600" lvl="2" indent="-228600">
              <a:buChar char="■"/>
            </a:pPr>
            <a:r>
              <a:rPr lang="en" sz="1200" dirty="0"/>
              <a:t>Web resources</a:t>
            </a:r>
          </a:p>
          <a:p>
            <a:pPr marL="1371600" lvl="2" indent="-228600">
              <a:buChar char="■"/>
            </a:pPr>
            <a:r>
              <a:rPr lang="en" sz="1200" dirty="0"/>
              <a:t>Downloadable materials for libraries and classrooms</a:t>
            </a:r>
          </a:p>
          <a:p>
            <a:pPr marL="1143000" lvl="2" indent="0" rtl="0">
              <a:spcBef>
                <a:spcPts val="0"/>
              </a:spcBef>
              <a:buNone/>
            </a:pPr>
            <a:endParaRPr lang="en" sz="1400" dirty="0"/>
          </a:p>
          <a:p>
            <a:pPr marL="0" lvl="0" indent="0" rtl="0">
              <a:spcBef>
                <a:spcPts val="0"/>
              </a:spcBef>
              <a:buNone/>
            </a:pP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Questions on e-Resource authentication? </a:t>
            </a:r>
          </a:p>
        </p:txBody>
      </p:sp>
      <p:sp>
        <p:nvSpPr>
          <p:cNvPr id="144" name="Shape 144"/>
          <p:cNvSpPr txBox="1">
            <a:spLocks noGrp="1"/>
          </p:cNvSpPr>
          <p:nvPr>
            <p:ph type="body" idx="1"/>
          </p:nvPr>
        </p:nvSpPr>
        <p:spPr>
          <a:prstGeom prst="rect">
            <a:avLst/>
          </a:prstGeom>
        </p:spPr>
        <p:txBody>
          <a:bodyPr lIns="91425" tIns="91425" rIns="91425" bIns="91425" anchor="t" anchorCtr="0">
            <a:noAutofit/>
          </a:bodyPr>
          <a:lstStyle/>
          <a:p>
            <a:pPr lvl="0">
              <a:spcBef>
                <a:spcPts val="0"/>
              </a:spcBef>
              <a:buNone/>
            </a:pPr>
            <a:endParaRPr/>
          </a:p>
        </p:txBody>
      </p:sp>
      <p:pic>
        <p:nvPicPr>
          <p:cNvPr id="145" name="Shape 145" descr="Questions Scrabble | Hi guys, If you would like to use any p… | Flickr"/>
          <p:cNvPicPr preferRelativeResize="0"/>
          <p:nvPr/>
        </p:nvPicPr>
        <p:blipFill>
          <a:blip r:embed="rId3">
            <a:alphaModFix/>
          </a:blip>
          <a:stretch>
            <a:fillRect/>
          </a:stretch>
        </p:blipFill>
        <p:spPr>
          <a:xfrm>
            <a:off x="311700" y="1152475"/>
            <a:ext cx="8520599" cy="3555649"/>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endParaRPr/>
          </a:p>
        </p:txBody>
      </p:sp>
      <p:sp>
        <p:nvSpPr>
          <p:cNvPr id="165" name="Shape 165"/>
          <p:cNvSpPr txBox="1">
            <a:spLocks noGrp="1"/>
          </p:cNvSpPr>
          <p:nvPr>
            <p:ph type="body" idx="1"/>
          </p:nvPr>
        </p:nvSpPr>
        <p:spPr>
          <a:prstGeom prst="rect">
            <a:avLst/>
          </a:prstGeom>
        </p:spPr>
        <p:txBody>
          <a:bodyPr lIns="91425" tIns="91425" rIns="91425" bIns="91425" anchor="t" anchorCtr="0">
            <a:noAutofit/>
          </a:bodyPr>
          <a:lstStyle/>
          <a:p>
            <a:pPr lvl="0">
              <a:spcBef>
                <a:spcPts val="0"/>
              </a:spcBef>
              <a:buNone/>
            </a:pPr>
            <a:endParaRPr/>
          </a:p>
        </p:txBody>
      </p:sp>
      <p:pic>
        <p:nvPicPr>
          <p:cNvPr id="166" name="Shape 166"/>
          <p:cNvPicPr preferRelativeResize="0"/>
          <p:nvPr/>
        </p:nvPicPr>
        <p:blipFill>
          <a:blip r:embed="rId3">
            <a:alphaModFix/>
          </a:blip>
          <a:stretch>
            <a:fillRect/>
          </a:stretch>
        </p:blipFill>
        <p:spPr>
          <a:xfrm>
            <a:off x="311700" y="445034"/>
            <a:ext cx="2386650" cy="767149"/>
          </a:xfrm>
          <a:prstGeom prst="rect">
            <a:avLst/>
          </a:prstGeom>
          <a:noFill/>
          <a:ln>
            <a:noFill/>
          </a:ln>
        </p:spPr>
      </p:pic>
      <p:pic>
        <p:nvPicPr>
          <p:cNvPr id="167" name="Shape 167"/>
          <p:cNvPicPr preferRelativeResize="0"/>
          <p:nvPr/>
        </p:nvPicPr>
        <p:blipFill rotWithShape="1">
          <a:blip r:embed="rId4">
            <a:alphaModFix/>
          </a:blip>
          <a:srcRect l="881" t="9268" r="1126" b="4858"/>
          <a:stretch/>
        </p:blipFill>
        <p:spPr>
          <a:xfrm>
            <a:off x="91687" y="445025"/>
            <a:ext cx="8960625" cy="4416923"/>
          </a:xfrm>
          <a:prstGeom prst="rect">
            <a:avLst/>
          </a:prstGeom>
          <a:noFill/>
          <a:ln>
            <a:noFill/>
          </a:ln>
        </p:spPr>
      </p:pic>
      <p:sp>
        <p:nvSpPr>
          <p:cNvPr id="168" name="Shape 168"/>
          <p:cNvSpPr/>
          <p:nvPr/>
        </p:nvSpPr>
        <p:spPr>
          <a:xfrm>
            <a:off x="4698000" y="652050"/>
            <a:ext cx="1083300" cy="951600"/>
          </a:xfrm>
          <a:prstGeom prst="ellipse">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b="1"/>
          </a:p>
        </p:txBody>
      </p:sp>
      <p:sp>
        <p:nvSpPr>
          <p:cNvPr id="169" name="Shape 169"/>
          <p:cNvSpPr/>
          <p:nvPr/>
        </p:nvSpPr>
        <p:spPr>
          <a:xfrm>
            <a:off x="5873025" y="3366075"/>
            <a:ext cx="2156100" cy="1528200"/>
          </a:xfrm>
          <a:prstGeom prst="ellipse">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b="1"/>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Shape 151"/>
          <p:cNvSpPr txBox="1">
            <a:spLocks noGrp="1"/>
          </p:cNvSpPr>
          <p:nvPr>
            <p:ph type="body" idx="1"/>
          </p:nvPr>
        </p:nvSpPr>
        <p:spPr>
          <a:xfrm>
            <a:off x="311700" y="1654425"/>
            <a:ext cx="8520600" cy="2914500"/>
          </a:xfrm>
          <a:prstGeom prst="rect">
            <a:avLst/>
          </a:prstGeom>
        </p:spPr>
        <p:txBody>
          <a:bodyPr lIns="91425" tIns="91425" rIns="91425" bIns="91425" anchor="t" anchorCtr="0">
            <a:noAutofit/>
          </a:bodyPr>
          <a:lstStyle/>
          <a:p>
            <a:pPr marL="457200" lvl="0" indent="-228600" rtl="0">
              <a:lnSpc>
                <a:spcPct val="150000"/>
              </a:lnSpc>
              <a:spcBef>
                <a:spcPts val="0"/>
              </a:spcBef>
            </a:pPr>
            <a:r>
              <a:rPr lang="en" sz="1600" dirty="0"/>
              <a:t>Digital Social Studies and Science units</a:t>
            </a:r>
          </a:p>
          <a:p>
            <a:pPr marL="457200" lvl="0" indent="-228600">
              <a:lnSpc>
                <a:spcPct val="150000"/>
              </a:lnSpc>
              <a:spcBef>
                <a:spcPts val="0"/>
              </a:spcBef>
            </a:pPr>
            <a:r>
              <a:rPr lang="en" sz="1600" dirty="0"/>
              <a:t>Contains 140 titles (MARC records available for download)</a:t>
            </a:r>
          </a:p>
          <a:p>
            <a:pPr marL="457200" lvl="0" indent="-228600">
              <a:lnSpc>
                <a:spcPct val="150000"/>
              </a:lnSpc>
              <a:spcBef>
                <a:spcPts val="0"/>
              </a:spcBef>
            </a:pPr>
            <a:r>
              <a:rPr lang="en" sz="1600" dirty="0"/>
              <a:t>For children grades 3 through 6</a:t>
            </a:r>
          </a:p>
          <a:p>
            <a:pPr marL="457200" lvl="0" indent="-228600" rtl="0">
              <a:lnSpc>
                <a:spcPct val="150000"/>
              </a:lnSpc>
              <a:spcBef>
                <a:spcPts val="0"/>
              </a:spcBef>
            </a:pPr>
            <a:r>
              <a:rPr lang="en" sz="1600" dirty="0"/>
              <a:t>Unlimited, simultaneous access</a:t>
            </a:r>
          </a:p>
          <a:p>
            <a:pPr marL="457200" lvl="0" indent="-298450" rtl="0">
              <a:lnSpc>
                <a:spcPct val="150000"/>
              </a:lnSpc>
              <a:spcBef>
                <a:spcPts val="0"/>
              </a:spcBef>
              <a:spcAft>
                <a:spcPts val="0"/>
              </a:spcAft>
              <a:buClr>
                <a:schemeClr val="dk1"/>
              </a:buClr>
              <a:buSzPct val="61111"/>
            </a:pPr>
            <a:r>
              <a:rPr lang="en" sz="1600" dirty="0"/>
              <a:t>Promotes the instruction and development of 21st Century information literacy skills</a:t>
            </a:r>
          </a:p>
          <a:p>
            <a:pPr marL="457200" lvl="0" indent="-228600" rtl="0">
              <a:lnSpc>
                <a:spcPct val="150000"/>
              </a:lnSpc>
              <a:spcBef>
                <a:spcPts val="0"/>
              </a:spcBef>
            </a:pPr>
            <a:r>
              <a:rPr lang="en" sz="1600" dirty="0"/>
              <a:t>Built-in lesson plans and project ideas</a:t>
            </a:r>
          </a:p>
          <a:p>
            <a:pPr marL="457200" lvl="0" indent="-228600">
              <a:lnSpc>
                <a:spcPct val="150000"/>
              </a:lnSpc>
              <a:spcBef>
                <a:spcPts val="0"/>
              </a:spcBef>
            </a:pPr>
            <a:r>
              <a:rPr lang="en" sz="1600" dirty="0"/>
              <a:t>Desktop icon and webpage buttons are available for easy access</a:t>
            </a:r>
          </a:p>
        </p:txBody>
      </p:sp>
      <p:pic>
        <p:nvPicPr>
          <p:cNvPr id="152" name="Shape 152"/>
          <p:cNvPicPr preferRelativeResize="0"/>
          <p:nvPr/>
        </p:nvPicPr>
        <p:blipFill>
          <a:blip r:embed="rId3">
            <a:alphaModFix/>
          </a:blip>
          <a:stretch>
            <a:fillRect/>
          </a:stretch>
        </p:blipFill>
        <p:spPr>
          <a:xfrm>
            <a:off x="311700" y="445023"/>
            <a:ext cx="2938425" cy="94452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9" name="Shape 159"/>
          <p:cNvPicPr preferRelativeResize="0"/>
          <p:nvPr/>
        </p:nvPicPr>
        <p:blipFill rotWithShape="1">
          <a:blip r:embed="rId3">
            <a:alphaModFix/>
          </a:blip>
          <a:srcRect l="13750" t="10121" r="13648" b="12967"/>
          <a:stretch/>
        </p:blipFill>
        <p:spPr>
          <a:xfrm>
            <a:off x="364500" y="127374"/>
            <a:ext cx="8204548" cy="4888749"/>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US" dirty="0" err="1" smtClean="0"/>
              <a:t>TrueFLIX</a:t>
            </a:r>
            <a:r>
              <a:rPr lang="en-US" dirty="0" smtClean="0"/>
              <a:t> Units</a:t>
            </a:r>
            <a:endParaRPr dirty="0"/>
          </a:p>
        </p:txBody>
      </p:sp>
      <p:pic>
        <p:nvPicPr>
          <p:cNvPr id="176" name="Shape 176"/>
          <p:cNvPicPr preferRelativeResize="0"/>
          <p:nvPr/>
        </p:nvPicPr>
        <p:blipFill rotWithShape="1">
          <a:blip r:embed="rId3">
            <a:alphaModFix/>
          </a:blip>
          <a:srcRect l="1999" t="10708" b="4839"/>
          <a:stretch/>
        </p:blipFill>
        <p:spPr>
          <a:xfrm>
            <a:off x="311700" y="1212273"/>
            <a:ext cx="8069737" cy="3732128"/>
          </a:xfrm>
          <a:prstGeom prst="rect">
            <a:avLst/>
          </a:prstGeom>
          <a:noFill/>
          <a:ln>
            <a:noFill/>
          </a:ln>
        </p:spPr>
      </p:pic>
      <p:sp>
        <p:nvSpPr>
          <p:cNvPr id="177" name="Shape 177"/>
          <p:cNvSpPr txBox="1"/>
          <p:nvPr/>
        </p:nvSpPr>
        <p:spPr>
          <a:xfrm>
            <a:off x="703891" y="2517532"/>
            <a:ext cx="1811680" cy="516300"/>
          </a:xfrm>
          <a:prstGeom prst="rect">
            <a:avLst/>
          </a:prstGeom>
          <a:noFill/>
          <a:ln>
            <a:noFill/>
          </a:ln>
        </p:spPr>
        <p:txBody>
          <a:bodyPr lIns="91425" tIns="91425" rIns="91425" bIns="91425" anchor="t" anchorCtr="0">
            <a:noAutofit/>
          </a:bodyPr>
          <a:lstStyle/>
          <a:p>
            <a:pPr lvl="0">
              <a:spcBef>
                <a:spcPts val="0"/>
              </a:spcBef>
              <a:buNone/>
            </a:pPr>
            <a:r>
              <a:rPr lang="en" dirty="0"/>
              <a:t>Social </a:t>
            </a:r>
            <a:r>
              <a:rPr lang="en" dirty="0" smtClean="0"/>
              <a:t>Studies Units</a:t>
            </a:r>
            <a:endParaRPr lang="en" dirty="0"/>
          </a:p>
        </p:txBody>
      </p:sp>
      <p:sp>
        <p:nvSpPr>
          <p:cNvPr id="178" name="Shape 178"/>
          <p:cNvSpPr txBox="1"/>
          <p:nvPr/>
        </p:nvSpPr>
        <p:spPr>
          <a:xfrm>
            <a:off x="6053140" y="2517532"/>
            <a:ext cx="1508700" cy="516300"/>
          </a:xfrm>
          <a:prstGeom prst="rect">
            <a:avLst/>
          </a:prstGeom>
          <a:noFill/>
          <a:ln>
            <a:noFill/>
          </a:ln>
        </p:spPr>
        <p:txBody>
          <a:bodyPr lIns="91425" tIns="91425" rIns="91425" bIns="91425" anchor="t" anchorCtr="0">
            <a:noAutofit/>
          </a:bodyPr>
          <a:lstStyle/>
          <a:p>
            <a:pPr lvl="0" rtl="0">
              <a:spcBef>
                <a:spcPts val="0"/>
              </a:spcBef>
              <a:buNone/>
            </a:pPr>
            <a:r>
              <a:rPr lang="en" dirty="0"/>
              <a:t>Science Units</a:t>
            </a:r>
          </a:p>
        </p:txBody>
      </p:sp>
      <p:sp>
        <p:nvSpPr>
          <p:cNvPr id="4" name="Right Arrow 3"/>
          <p:cNvSpPr/>
          <p:nvPr/>
        </p:nvSpPr>
        <p:spPr>
          <a:xfrm>
            <a:off x="1738745" y="2916382"/>
            <a:ext cx="962891" cy="24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5936672" y="2927105"/>
            <a:ext cx="962891" cy="2317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5" name="Shape 185"/>
          <p:cNvPicPr preferRelativeResize="0"/>
          <p:nvPr/>
        </p:nvPicPr>
        <p:blipFill rotWithShape="1">
          <a:blip r:embed="rId3">
            <a:alphaModFix/>
          </a:blip>
          <a:srcRect l="1107" t="10317" r="3408" b="4058"/>
          <a:stretch/>
        </p:blipFill>
        <p:spPr>
          <a:xfrm>
            <a:off x="101250" y="545064"/>
            <a:ext cx="8731051" cy="4404375"/>
          </a:xfrm>
          <a:prstGeom prst="rect">
            <a:avLst/>
          </a:prstGeom>
          <a:noFill/>
          <a:ln>
            <a:noFill/>
          </a:ln>
        </p:spPr>
      </p:pic>
      <p:sp>
        <p:nvSpPr>
          <p:cNvPr id="186" name="Shape 186"/>
          <p:cNvSpPr txBox="1"/>
          <p:nvPr/>
        </p:nvSpPr>
        <p:spPr>
          <a:xfrm>
            <a:off x="6237000" y="3406050"/>
            <a:ext cx="1822500" cy="394800"/>
          </a:xfrm>
          <a:prstGeom prst="rect">
            <a:avLst/>
          </a:prstGeom>
          <a:noFill/>
          <a:ln>
            <a:noFill/>
          </a:ln>
        </p:spPr>
        <p:txBody>
          <a:bodyPr lIns="91425" tIns="91425" rIns="91425" bIns="91425" anchor="t" anchorCtr="0">
            <a:noAutofit/>
          </a:bodyPr>
          <a:lstStyle/>
          <a:p>
            <a:pPr lvl="0">
              <a:spcBef>
                <a:spcPts val="0"/>
              </a:spcBef>
              <a:buNone/>
            </a:pPr>
            <a:r>
              <a:rPr lang="en" dirty="0"/>
              <a:t>Titles within a </a:t>
            </a:r>
            <a:r>
              <a:rPr lang="en" dirty="0" smtClean="0"/>
              <a:t>unit</a:t>
            </a:r>
            <a:endParaRPr lang="en" dirty="0"/>
          </a:p>
        </p:txBody>
      </p:sp>
      <p:cxnSp>
        <p:nvCxnSpPr>
          <p:cNvPr id="187" name="Shape 187"/>
          <p:cNvCxnSpPr>
            <a:stCxn id="186" idx="1"/>
          </p:cNvCxnSpPr>
          <p:nvPr/>
        </p:nvCxnSpPr>
        <p:spPr>
          <a:xfrm rot="10800000">
            <a:off x="5265000" y="2828850"/>
            <a:ext cx="972000" cy="774600"/>
          </a:xfrm>
          <a:prstGeom prst="straightConnector1">
            <a:avLst/>
          </a:prstGeom>
          <a:noFill/>
          <a:ln w="9525" cap="flat" cmpd="sng">
            <a:solidFill>
              <a:schemeClr val="dk2"/>
            </a:solidFill>
            <a:prstDash val="solid"/>
            <a:round/>
            <a:headEnd type="none" w="lg" len="lg"/>
            <a:tailEnd type="triangle" w="lg" len="lg"/>
          </a:ln>
        </p:spPr>
      </p:cxnSp>
      <p:sp>
        <p:nvSpPr>
          <p:cNvPr id="188" name="Shape 188"/>
          <p:cNvSpPr txBox="1"/>
          <p:nvPr/>
        </p:nvSpPr>
        <p:spPr>
          <a:xfrm>
            <a:off x="311700" y="1897425"/>
            <a:ext cx="1161500" cy="1204800"/>
          </a:xfrm>
          <a:prstGeom prst="rect">
            <a:avLst/>
          </a:prstGeom>
          <a:noFill/>
          <a:ln>
            <a:noFill/>
          </a:ln>
        </p:spPr>
        <p:txBody>
          <a:bodyPr lIns="91425" tIns="91425" rIns="91425" bIns="91425" anchor="t" anchorCtr="0">
            <a:noAutofit/>
          </a:bodyPr>
          <a:lstStyle/>
          <a:p>
            <a:pPr lvl="0">
              <a:spcBef>
                <a:spcPts val="0"/>
              </a:spcBef>
              <a:buNone/>
            </a:pPr>
            <a:r>
              <a:rPr lang="en" sz="1600" dirty="0"/>
              <a:t>Easy navigation to a different </a:t>
            </a:r>
            <a:r>
              <a:rPr lang="en" sz="1600" dirty="0" smtClean="0"/>
              <a:t>unit</a:t>
            </a:r>
            <a:endParaRPr lang="en" sz="1600" dirty="0"/>
          </a:p>
        </p:txBody>
      </p:sp>
      <p:cxnSp>
        <p:nvCxnSpPr>
          <p:cNvPr id="189" name="Shape 189"/>
          <p:cNvCxnSpPr/>
          <p:nvPr/>
        </p:nvCxnSpPr>
        <p:spPr>
          <a:xfrm rot="10800000" flipH="1">
            <a:off x="951750" y="2109975"/>
            <a:ext cx="465600" cy="50700"/>
          </a:xfrm>
          <a:prstGeom prst="straightConnector1">
            <a:avLst/>
          </a:prstGeom>
          <a:noFill/>
          <a:ln w="9525" cap="flat" cmpd="sng">
            <a:solidFill>
              <a:schemeClr val="dk2"/>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11700" y="166625"/>
            <a:ext cx="8520600" cy="572700"/>
          </a:xfrm>
          <a:prstGeom prst="rect">
            <a:avLst/>
          </a:prstGeom>
        </p:spPr>
        <p:txBody>
          <a:bodyPr lIns="91425" tIns="91425" rIns="91425" bIns="91425" anchor="t" anchorCtr="0">
            <a:noAutofit/>
          </a:bodyPr>
          <a:lstStyle/>
          <a:p>
            <a:pPr lvl="0">
              <a:spcBef>
                <a:spcPts val="0"/>
              </a:spcBef>
              <a:buNone/>
            </a:pPr>
            <a:r>
              <a:rPr lang="en" dirty="0"/>
              <a:t>Watch It</a:t>
            </a:r>
          </a:p>
        </p:txBody>
      </p:sp>
      <p:pic>
        <p:nvPicPr>
          <p:cNvPr id="196" name="Shape 196"/>
          <p:cNvPicPr preferRelativeResize="0"/>
          <p:nvPr/>
        </p:nvPicPr>
        <p:blipFill rotWithShape="1">
          <a:blip r:embed="rId3">
            <a:alphaModFix/>
          </a:blip>
          <a:srcRect t="9530" b="4838"/>
          <a:stretch/>
        </p:blipFill>
        <p:spPr>
          <a:xfrm>
            <a:off x="0" y="739325"/>
            <a:ext cx="8626502" cy="4155100"/>
          </a:xfrm>
          <a:prstGeom prst="rect">
            <a:avLst/>
          </a:prstGeom>
          <a:noFill/>
          <a:ln>
            <a:noFill/>
          </a:ln>
        </p:spPr>
      </p:pic>
      <p:pic>
        <p:nvPicPr>
          <p:cNvPr id="197" name="Shape 197"/>
          <p:cNvPicPr preferRelativeResize="0"/>
          <p:nvPr/>
        </p:nvPicPr>
        <p:blipFill>
          <a:blip r:embed="rId4">
            <a:alphaModFix/>
          </a:blip>
          <a:stretch>
            <a:fillRect/>
          </a:stretch>
        </p:blipFill>
        <p:spPr>
          <a:xfrm>
            <a:off x="222075" y="2302425"/>
            <a:ext cx="3898800" cy="2193075"/>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6" name="Shape 206"/>
          <p:cNvPicPr preferRelativeResize="0"/>
          <p:nvPr/>
        </p:nvPicPr>
        <p:blipFill rotWithShape="1">
          <a:blip r:embed="rId3">
            <a:alphaModFix/>
          </a:blip>
          <a:srcRect t="10514" r="16401"/>
          <a:stretch/>
        </p:blipFill>
        <p:spPr>
          <a:xfrm>
            <a:off x="4477049" y="855807"/>
            <a:ext cx="4355251" cy="2622375"/>
          </a:xfrm>
          <a:prstGeom prst="rect">
            <a:avLst/>
          </a:prstGeom>
          <a:noFill/>
          <a:ln>
            <a:noFill/>
          </a:ln>
        </p:spPr>
      </p:pic>
      <p:sp>
        <p:nvSpPr>
          <p:cNvPr id="202" name="Shape 202"/>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a:latin typeface="+mn-lt"/>
              </a:rPr>
              <a:t>Read </a:t>
            </a:r>
            <a:r>
              <a:rPr lang="en" dirty="0" smtClean="0">
                <a:latin typeface="+mn-lt"/>
              </a:rPr>
              <a:t>It</a:t>
            </a:r>
            <a:endParaRPr lang="en" dirty="0">
              <a:latin typeface="+mn-lt"/>
            </a:endParaRPr>
          </a:p>
        </p:txBody>
      </p:sp>
      <p:sp>
        <p:nvSpPr>
          <p:cNvPr id="203" name="Shape 203"/>
          <p:cNvSpPr txBox="1">
            <a:spLocks noGrp="1"/>
          </p:cNvSpPr>
          <p:nvPr>
            <p:ph type="body" idx="1"/>
          </p:nvPr>
        </p:nvSpPr>
        <p:spPr>
          <a:xfrm>
            <a:off x="311700" y="1152475"/>
            <a:ext cx="3999900" cy="807943"/>
          </a:xfrm>
          <a:prstGeom prst="rect">
            <a:avLst/>
          </a:prstGeom>
        </p:spPr>
        <p:txBody>
          <a:bodyPr lIns="91425" tIns="91425" rIns="91425" bIns="91425" anchor="t" anchorCtr="0">
            <a:noAutofit/>
          </a:bodyPr>
          <a:lstStyle/>
          <a:p>
            <a:pPr marL="0" indent="0">
              <a:buNone/>
            </a:pPr>
            <a:r>
              <a:rPr lang="en-US" dirty="0" smtClean="0"/>
              <a:t>Flipbooks contain title page information just as a print book</a:t>
            </a:r>
            <a:endParaRPr dirty="0"/>
          </a:p>
        </p:txBody>
      </p:sp>
      <p:pic>
        <p:nvPicPr>
          <p:cNvPr id="204" name="Shape 204"/>
          <p:cNvPicPr preferRelativeResize="0"/>
          <p:nvPr/>
        </p:nvPicPr>
        <p:blipFill rotWithShape="1">
          <a:blip r:embed="rId4">
            <a:alphaModFix/>
          </a:blip>
          <a:srcRect l="2546" t="9523" r="16606" b="5442"/>
          <a:stretch/>
        </p:blipFill>
        <p:spPr>
          <a:xfrm>
            <a:off x="311700" y="2012966"/>
            <a:ext cx="4740148" cy="2804625"/>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Table of Contents</a:t>
            </a:r>
          </a:p>
        </p:txBody>
      </p:sp>
      <p:sp>
        <p:nvSpPr>
          <p:cNvPr id="212" name="Shape 212"/>
          <p:cNvSpPr txBox="1">
            <a:spLocks noGrp="1"/>
          </p:cNvSpPr>
          <p:nvPr>
            <p:ph type="body" idx="1"/>
          </p:nvPr>
        </p:nvSpPr>
        <p:spPr>
          <a:xfrm>
            <a:off x="311700" y="1152475"/>
            <a:ext cx="2715600" cy="3416400"/>
          </a:xfrm>
          <a:prstGeom prst="rect">
            <a:avLst/>
          </a:prstGeom>
        </p:spPr>
        <p:txBody>
          <a:bodyPr lIns="91425" tIns="91425" rIns="91425" bIns="91425" anchor="t" anchorCtr="0">
            <a:noAutofit/>
          </a:bodyPr>
          <a:lstStyle/>
          <a:p>
            <a:pPr marL="0" indent="0">
              <a:buNone/>
            </a:pPr>
            <a:r>
              <a:rPr lang="en" dirty="0"/>
              <a:t>Interactive Table of </a:t>
            </a:r>
            <a:r>
              <a:rPr lang="en" dirty="0" smtClean="0"/>
              <a:t>Contents</a:t>
            </a:r>
          </a:p>
          <a:p>
            <a:pPr lvl="0">
              <a:spcBef>
                <a:spcPts val="0"/>
              </a:spcBef>
              <a:buNone/>
            </a:pPr>
            <a:endParaRPr lang="en" dirty="0"/>
          </a:p>
        </p:txBody>
      </p:sp>
      <p:pic>
        <p:nvPicPr>
          <p:cNvPr id="213" name="Shape 213"/>
          <p:cNvPicPr preferRelativeResize="0"/>
          <p:nvPr/>
        </p:nvPicPr>
        <p:blipFill rotWithShape="1">
          <a:blip r:embed="rId3">
            <a:alphaModFix/>
          </a:blip>
          <a:srcRect l="2435" t="15820" r="32789" b="6815"/>
          <a:stretch/>
        </p:blipFill>
        <p:spPr>
          <a:xfrm>
            <a:off x="3027375" y="916475"/>
            <a:ext cx="5923123" cy="3979324"/>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Read Along</a:t>
            </a:r>
          </a:p>
        </p:txBody>
      </p:sp>
      <p:sp>
        <p:nvSpPr>
          <p:cNvPr id="219" name="Shape 219"/>
          <p:cNvSpPr txBox="1">
            <a:spLocks noGrp="1"/>
          </p:cNvSpPr>
          <p:nvPr>
            <p:ph type="body" idx="1"/>
          </p:nvPr>
        </p:nvSpPr>
        <p:spPr>
          <a:xfrm>
            <a:off x="311700" y="1152475"/>
            <a:ext cx="2857500" cy="3416400"/>
          </a:xfrm>
          <a:prstGeom prst="rect">
            <a:avLst/>
          </a:prstGeom>
        </p:spPr>
        <p:txBody>
          <a:bodyPr lIns="91425" tIns="91425" rIns="91425" bIns="91425" anchor="t" anchorCtr="0">
            <a:noAutofit/>
          </a:bodyPr>
          <a:lstStyle/>
          <a:p>
            <a:pPr marL="457200" lvl="0" indent="-228600" rtl="0">
              <a:spcBef>
                <a:spcPts val="0"/>
              </a:spcBef>
              <a:buChar char="●"/>
            </a:pPr>
            <a:r>
              <a:rPr lang="en" dirty="0"/>
              <a:t>Optional Read </a:t>
            </a:r>
            <a:r>
              <a:rPr lang="en" dirty="0" smtClean="0"/>
              <a:t>Along</a:t>
            </a:r>
          </a:p>
          <a:p>
            <a:pPr marL="228600" lvl="0" indent="0" rtl="0">
              <a:spcBef>
                <a:spcPts val="0"/>
              </a:spcBef>
              <a:buNone/>
            </a:pPr>
            <a:endParaRPr lang="en" dirty="0"/>
          </a:p>
          <a:p>
            <a:pPr marL="457200" lvl="0" indent="-228600" rtl="0">
              <a:spcBef>
                <a:spcPts val="0"/>
              </a:spcBef>
              <a:buChar char="●"/>
            </a:pPr>
            <a:r>
              <a:rPr lang="en" dirty="0"/>
              <a:t>Word-by-word highlighting</a:t>
            </a:r>
          </a:p>
          <a:p>
            <a:pPr lvl="0">
              <a:spcBef>
                <a:spcPts val="0"/>
              </a:spcBef>
              <a:buNone/>
            </a:pPr>
            <a:endParaRPr dirty="0"/>
          </a:p>
        </p:txBody>
      </p:sp>
      <p:pic>
        <p:nvPicPr>
          <p:cNvPr id="220" name="Shape 220"/>
          <p:cNvPicPr preferRelativeResize="0"/>
          <p:nvPr/>
        </p:nvPicPr>
        <p:blipFill rotWithShape="1">
          <a:blip r:embed="rId3">
            <a:alphaModFix/>
          </a:blip>
          <a:srcRect l="2326" t="10513" r="32674" b="5240"/>
          <a:stretch/>
        </p:blipFill>
        <p:spPr>
          <a:xfrm>
            <a:off x="3236100" y="1017724"/>
            <a:ext cx="5596200" cy="4080375"/>
          </a:xfrm>
          <a:prstGeom prst="rect">
            <a:avLst/>
          </a:prstGeom>
          <a:noFill/>
          <a:ln>
            <a:noFill/>
          </a:ln>
        </p:spPr>
      </p:pic>
      <p:cxnSp>
        <p:nvCxnSpPr>
          <p:cNvPr id="221" name="Shape 221"/>
          <p:cNvCxnSpPr/>
          <p:nvPr/>
        </p:nvCxnSpPr>
        <p:spPr>
          <a:xfrm rot="10800000">
            <a:off x="7057200" y="2227500"/>
            <a:ext cx="1285800" cy="688500"/>
          </a:xfrm>
          <a:prstGeom prst="straightConnector1">
            <a:avLst/>
          </a:prstGeom>
          <a:noFill/>
          <a:ln w="9525" cap="flat" cmpd="sng">
            <a:solidFill>
              <a:schemeClr val="dk2"/>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e-Resource Authentication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258" y="1255725"/>
            <a:ext cx="6192114" cy="306747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Built-in Dictionary</a:t>
            </a:r>
          </a:p>
        </p:txBody>
      </p:sp>
      <p:sp>
        <p:nvSpPr>
          <p:cNvPr id="227" name="Shape 227"/>
          <p:cNvSpPr txBox="1">
            <a:spLocks noGrp="1"/>
          </p:cNvSpPr>
          <p:nvPr>
            <p:ph type="body" idx="1"/>
          </p:nvPr>
        </p:nvSpPr>
        <p:spPr>
          <a:xfrm>
            <a:off x="311700" y="1152475"/>
            <a:ext cx="1970700" cy="3416400"/>
          </a:xfrm>
          <a:prstGeom prst="rect">
            <a:avLst/>
          </a:prstGeom>
        </p:spPr>
        <p:txBody>
          <a:bodyPr lIns="91425" tIns="91425" rIns="91425" bIns="91425" anchor="t" anchorCtr="0">
            <a:noAutofit/>
          </a:bodyPr>
          <a:lstStyle/>
          <a:p>
            <a:pPr marL="0" indent="0">
              <a:buNone/>
            </a:pPr>
            <a:r>
              <a:rPr lang="en" dirty="0"/>
              <a:t>Hover over a highlighted word to show </a:t>
            </a:r>
            <a:r>
              <a:rPr lang="en" dirty="0" smtClean="0"/>
              <a:t>definition</a:t>
            </a:r>
            <a:r>
              <a:rPr lang="en" dirty="0"/>
              <a:t>.</a:t>
            </a:r>
          </a:p>
        </p:txBody>
      </p:sp>
      <p:pic>
        <p:nvPicPr>
          <p:cNvPr id="228" name="Shape 228"/>
          <p:cNvPicPr preferRelativeResize="0"/>
          <p:nvPr/>
        </p:nvPicPr>
        <p:blipFill>
          <a:blip r:embed="rId3">
            <a:alphaModFix/>
          </a:blip>
          <a:stretch>
            <a:fillRect/>
          </a:stretch>
        </p:blipFill>
        <p:spPr>
          <a:xfrm>
            <a:off x="2282374" y="935549"/>
            <a:ext cx="6549923" cy="4207949"/>
          </a:xfrm>
          <a:prstGeom prst="rect">
            <a:avLst/>
          </a:prstGeom>
          <a:noFill/>
          <a:ln>
            <a:noFill/>
          </a:ln>
        </p:spPr>
      </p:pic>
      <p:pic>
        <p:nvPicPr>
          <p:cNvPr id="229" name="Shape 229"/>
          <p:cNvPicPr preferRelativeResize="0"/>
          <p:nvPr/>
        </p:nvPicPr>
        <p:blipFill rotWithShape="1">
          <a:blip r:embed="rId4">
            <a:alphaModFix/>
          </a:blip>
          <a:srcRect l="4207" t="18777" r="67224" b="45986"/>
          <a:stretch/>
        </p:blipFill>
        <p:spPr>
          <a:xfrm>
            <a:off x="5022000" y="2060437"/>
            <a:ext cx="2612251" cy="1812375"/>
          </a:xfrm>
          <a:prstGeom prst="rect">
            <a:avLst/>
          </a:prstGeom>
          <a:noFill/>
          <a:ln>
            <a:noFill/>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311700" y="283025"/>
            <a:ext cx="8520600" cy="572700"/>
          </a:xfrm>
          <a:prstGeom prst="rect">
            <a:avLst/>
          </a:prstGeom>
        </p:spPr>
        <p:txBody>
          <a:bodyPr lIns="91425" tIns="91425" rIns="91425" bIns="91425" anchor="t" anchorCtr="0">
            <a:noAutofit/>
          </a:bodyPr>
          <a:lstStyle/>
          <a:p>
            <a:pPr lvl="0">
              <a:spcBef>
                <a:spcPts val="0"/>
              </a:spcBef>
              <a:buNone/>
            </a:pPr>
            <a:r>
              <a:rPr lang="en"/>
              <a:t>Glossary and Index</a:t>
            </a:r>
          </a:p>
        </p:txBody>
      </p:sp>
      <p:sp>
        <p:nvSpPr>
          <p:cNvPr id="235" name="Shape 235"/>
          <p:cNvSpPr txBox="1">
            <a:spLocks noGrp="1"/>
          </p:cNvSpPr>
          <p:nvPr>
            <p:ph type="body" idx="1"/>
          </p:nvPr>
        </p:nvSpPr>
        <p:spPr>
          <a:xfrm>
            <a:off x="311700" y="957943"/>
            <a:ext cx="1996071" cy="3416400"/>
          </a:xfrm>
          <a:prstGeom prst="rect">
            <a:avLst/>
          </a:prstGeom>
        </p:spPr>
        <p:txBody>
          <a:bodyPr lIns="91425" tIns="91425" rIns="91425" bIns="91425" anchor="t" anchorCtr="0">
            <a:noAutofit/>
          </a:bodyPr>
          <a:lstStyle/>
          <a:p>
            <a:pPr lvl="0">
              <a:spcBef>
                <a:spcPts val="0"/>
              </a:spcBef>
            </a:pPr>
            <a:r>
              <a:rPr lang="en-US" sz="2000" dirty="0" smtClean="0"/>
              <a:t>Highlighted words in text are included in glossary</a:t>
            </a:r>
          </a:p>
          <a:p>
            <a:pPr marL="0" lvl="0" indent="0">
              <a:spcBef>
                <a:spcPts val="0"/>
              </a:spcBef>
              <a:buNone/>
            </a:pPr>
            <a:endParaRPr lang="en-US" sz="2000" dirty="0" smtClean="0"/>
          </a:p>
          <a:p>
            <a:pPr lvl="0">
              <a:spcBef>
                <a:spcPts val="0"/>
              </a:spcBef>
            </a:pPr>
            <a:r>
              <a:rPr lang="en-US" sz="2000" dirty="0" smtClean="0"/>
              <a:t>Bold page numbers in Index indicate an illustration</a:t>
            </a:r>
          </a:p>
          <a:p>
            <a:pPr marL="0" lvl="0" indent="0">
              <a:spcBef>
                <a:spcPts val="0"/>
              </a:spcBef>
              <a:buNone/>
            </a:pPr>
            <a:endParaRPr lang="en-US" sz="2000" dirty="0" smtClean="0"/>
          </a:p>
          <a:p>
            <a:pPr lvl="0">
              <a:spcBef>
                <a:spcPts val="0"/>
              </a:spcBef>
            </a:pPr>
            <a:r>
              <a:rPr lang="en-US" sz="2000" dirty="0" smtClean="0"/>
              <a:t>Index page numbers are not links</a:t>
            </a:r>
            <a:endParaRPr sz="2000" dirty="0"/>
          </a:p>
        </p:txBody>
      </p:sp>
      <p:pic>
        <p:nvPicPr>
          <p:cNvPr id="236" name="Shape 236"/>
          <p:cNvPicPr preferRelativeResize="0"/>
          <p:nvPr/>
        </p:nvPicPr>
        <p:blipFill rotWithShape="1">
          <a:blip r:embed="rId3">
            <a:alphaModFix/>
          </a:blip>
          <a:srcRect l="2437" t="17071" r="32895" b="5825"/>
          <a:stretch/>
        </p:blipFill>
        <p:spPr>
          <a:xfrm>
            <a:off x="2801271" y="957943"/>
            <a:ext cx="5926823" cy="397510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True Statistics</a:t>
            </a:r>
            <a:endParaRPr lang="en-US" dirty="0"/>
          </a:p>
        </p:txBody>
      </p:sp>
      <p:sp>
        <p:nvSpPr>
          <p:cNvPr id="3" name="Text Placeholder 2"/>
          <p:cNvSpPr>
            <a:spLocks noGrp="1"/>
          </p:cNvSpPr>
          <p:nvPr>
            <p:ph type="body" idx="1"/>
          </p:nvPr>
        </p:nvSpPr>
        <p:spPr>
          <a:xfrm>
            <a:off x="529414" y="1137961"/>
            <a:ext cx="2324341" cy="3416400"/>
          </a:xfrm>
        </p:spPr>
        <p:txBody>
          <a:bodyPr/>
          <a:lstStyle/>
          <a:p>
            <a:r>
              <a:rPr lang="en-US" dirty="0" smtClean="0"/>
              <a:t>Interesting statistics relevant to book</a:t>
            </a:r>
          </a:p>
          <a:p>
            <a:pPr marL="0" indent="0">
              <a:buNone/>
            </a:pPr>
            <a:endParaRPr lang="en-US" dirty="0" smtClean="0"/>
          </a:p>
          <a:p>
            <a:r>
              <a:rPr lang="en-US" dirty="0" smtClean="0"/>
              <a:t>Did You Find the Truth? </a:t>
            </a:r>
            <a:endParaRPr lang="en-US" dirty="0"/>
          </a:p>
        </p:txBody>
      </p:sp>
      <p:pic>
        <p:nvPicPr>
          <p:cNvPr id="4" name="Picture 3"/>
          <p:cNvPicPr>
            <a:picLocks noChangeAspect="1"/>
          </p:cNvPicPr>
          <p:nvPr/>
        </p:nvPicPr>
        <p:blipFill>
          <a:blip r:embed="rId2"/>
          <a:stretch>
            <a:fillRect/>
          </a:stretch>
        </p:blipFill>
        <p:spPr>
          <a:xfrm>
            <a:off x="2853755" y="566978"/>
            <a:ext cx="6196259" cy="3987383"/>
          </a:xfrm>
          <a:prstGeom prst="rect">
            <a:avLst/>
          </a:prstGeom>
        </p:spPr>
      </p:pic>
    </p:spTree>
    <p:extLst>
      <p:ext uri="{BB962C8B-B14F-4D97-AF65-F5344CB8AC3E}">
        <p14:creationId xmlns:p14="http://schemas.microsoft.com/office/powerpoint/2010/main" val="11635007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Resources and Places to Visit</a:t>
            </a:r>
          </a:p>
        </p:txBody>
      </p:sp>
      <p:sp>
        <p:nvSpPr>
          <p:cNvPr id="242" name="Shape 242"/>
          <p:cNvSpPr txBox="1">
            <a:spLocks noGrp="1"/>
          </p:cNvSpPr>
          <p:nvPr>
            <p:ph type="body" idx="1"/>
          </p:nvPr>
        </p:nvSpPr>
        <p:spPr>
          <a:xfrm>
            <a:off x="254000" y="1152475"/>
            <a:ext cx="2656114" cy="3416400"/>
          </a:xfrm>
          <a:prstGeom prst="rect">
            <a:avLst/>
          </a:prstGeom>
        </p:spPr>
        <p:txBody>
          <a:bodyPr lIns="91425" tIns="91425" rIns="91425" bIns="91425" anchor="t" anchorCtr="0">
            <a:noAutofit/>
          </a:bodyPr>
          <a:lstStyle/>
          <a:p>
            <a:pPr marL="0" indent="0">
              <a:buNone/>
            </a:pPr>
            <a:r>
              <a:rPr lang="en-US" dirty="0" smtClean="0"/>
              <a:t>Information for further information</a:t>
            </a:r>
          </a:p>
          <a:p>
            <a:pPr lvl="0">
              <a:spcBef>
                <a:spcPts val="0"/>
              </a:spcBef>
              <a:buNone/>
            </a:pPr>
            <a:endParaRPr lang="en-US" dirty="0"/>
          </a:p>
          <a:p>
            <a:pPr lvl="1"/>
            <a:r>
              <a:rPr lang="en-US" dirty="0" smtClean="0"/>
              <a:t>Books</a:t>
            </a:r>
          </a:p>
          <a:p>
            <a:pPr marL="342900" lvl="1" indent="0">
              <a:buNone/>
            </a:pPr>
            <a:endParaRPr lang="en-US" dirty="0" smtClean="0"/>
          </a:p>
          <a:p>
            <a:pPr lvl="1"/>
            <a:r>
              <a:rPr lang="en-US" dirty="0" smtClean="0"/>
              <a:t>Places to visit</a:t>
            </a:r>
          </a:p>
        </p:txBody>
      </p:sp>
      <p:pic>
        <p:nvPicPr>
          <p:cNvPr id="243" name="Shape 243"/>
          <p:cNvPicPr preferRelativeResize="0"/>
          <p:nvPr/>
        </p:nvPicPr>
        <p:blipFill rotWithShape="1">
          <a:blip r:embed="rId3">
            <a:alphaModFix/>
          </a:blip>
          <a:srcRect l="2212" t="15700" r="32902" b="4643"/>
          <a:stretch/>
        </p:blipFill>
        <p:spPr>
          <a:xfrm>
            <a:off x="3061561" y="941285"/>
            <a:ext cx="5933251" cy="4096950"/>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About the Author</a:t>
            </a:r>
          </a:p>
        </p:txBody>
      </p:sp>
      <p:pic>
        <p:nvPicPr>
          <p:cNvPr id="250" name="Shape 250"/>
          <p:cNvPicPr preferRelativeResize="0"/>
          <p:nvPr/>
        </p:nvPicPr>
        <p:blipFill rotWithShape="1">
          <a:blip r:embed="rId3">
            <a:alphaModFix/>
          </a:blip>
          <a:srcRect l="2128" t="16009" r="32771" b="6199"/>
          <a:stretch/>
        </p:blipFill>
        <p:spPr>
          <a:xfrm>
            <a:off x="1390297" y="968286"/>
            <a:ext cx="5813923" cy="390825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Additional Features </a:t>
            </a:r>
          </a:p>
        </p:txBody>
      </p:sp>
      <p:pic>
        <p:nvPicPr>
          <p:cNvPr id="257" name="Shape 257"/>
          <p:cNvPicPr preferRelativeResize="0"/>
          <p:nvPr/>
        </p:nvPicPr>
        <p:blipFill rotWithShape="1">
          <a:blip r:embed="rId3">
            <a:alphaModFix/>
          </a:blip>
          <a:srcRect l="2874" t="10120" b="7797"/>
          <a:stretch/>
        </p:blipFill>
        <p:spPr>
          <a:xfrm>
            <a:off x="311699" y="1069564"/>
            <a:ext cx="8569051" cy="4073935"/>
          </a:xfrm>
          <a:prstGeom prst="rect">
            <a:avLst/>
          </a:prstGeom>
          <a:noFill/>
          <a:ln>
            <a:noFill/>
          </a:ln>
        </p:spPr>
      </p:pic>
      <p:sp>
        <p:nvSpPr>
          <p:cNvPr id="258" name="Shape 258"/>
          <p:cNvSpPr/>
          <p:nvPr/>
        </p:nvSpPr>
        <p:spPr>
          <a:xfrm>
            <a:off x="1123875" y="1377325"/>
            <a:ext cx="1893300" cy="29667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311700" y="252650"/>
            <a:ext cx="8520600" cy="572700"/>
          </a:xfrm>
          <a:prstGeom prst="rect">
            <a:avLst/>
          </a:prstGeom>
        </p:spPr>
        <p:txBody>
          <a:bodyPr lIns="91425" tIns="91425" rIns="91425" bIns="91425" anchor="t" anchorCtr="0">
            <a:noAutofit/>
          </a:bodyPr>
          <a:lstStyle/>
          <a:p>
            <a:pPr lvl="0">
              <a:spcBef>
                <a:spcPts val="0"/>
              </a:spcBef>
              <a:buNone/>
            </a:pPr>
            <a:r>
              <a:rPr lang="en"/>
              <a:t>Explore More</a:t>
            </a:r>
          </a:p>
        </p:txBody>
      </p:sp>
      <p:pic>
        <p:nvPicPr>
          <p:cNvPr id="265" name="Shape 265"/>
          <p:cNvPicPr preferRelativeResize="0"/>
          <p:nvPr/>
        </p:nvPicPr>
        <p:blipFill rotWithShape="1">
          <a:blip r:embed="rId3">
            <a:alphaModFix/>
          </a:blip>
          <a:srcRect l="1986" t="9527" r="3415" b="4643"/>
          <a:stretch/>
        </p:blipFill>
        <p:spPr>
          <a:xfrm>
            <a:off x="253125" y="916700"/>
            <a:ext cx="8282251" cy="4226798"/>
          </a:xfrm>
          <a:prstGeom prst="rect">
            <a:avLst/>
          </a:prstGeom>
          <a:noFill/>
          <a:ln>
            <a:noFill/>
          </a:ln>
        </p:spPr>
      </p:pic>
      <p:cxnSp>
        <p:nvCxnSpPr>
          <p:cNvPr id="266" name="Shape 266"/>
          <p:cNvCxnSpPr/>
          <p:nvPr/>
        </p:nvCxnSpPr>
        <p:spPr>
          <a:xfrm rot="10800000" flipH="1">
            <a:off x="311700" y="2394875"/>
            <a:ext cx="1113900" cy="10200"/>
          </a:xfrm>
          <a:prstGeom prst="straightConnector1">
            <a:avLst/>
          </a:prstGeom>
          <a:noFill/>
          <a:ln w="9525" cap="rnd" cmpd="sng">
            <a:solidFill>
              <a:srgbClr val="FF0000"/>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311700" y="283025"/>
            <a:ext cx="8520600" cy="572700"/>
          </a:xfrm>
          <a:prstGeom prst="rect">
            <a:avLst/>
          </a:prstGeom>
        </p:spPr>
        <p:txBody>
          <a:bodyPr lIns="91425" tIns="91425" rIns="91425" bIns="91425" anchor="t" anchorCtr="0">
            <a:noAutofit/>
          </a:bodyPr>
          <a:lstStyle/>
          <a:p>
            <a:pPr lvl="0">
              <a:spcBef>
                <a:spcPts val="0"/>
              </a:spcBef>
              <a:buNone/>
            </a:pPr>
            <a:r>
              <a:rPr lang="en"/>
              <a:t>Project Idea</a:t>
            </a:r>
          </a:p>
        </p:txBody>
      </p:sp>
      <p:sp>
        <p:nvSpPr>
          <p:cNvPr id="272" name="Shape 272"/>
          <p:cNvSpPr txBox="1">
            <a:spLocks noGrp="1"/>
          </p:cNvSpPr>
          <p:nvPr>
            <p:ph type="body" idx="1"/>
          </p:nvPr>
        </p:nvSpPr>
        <p:spPr>
          <a:xfrm>
            <a:off x="311700" y="1152475"/>
            <a:ext cx="3012600" cy="3416400"/>
          </a:xfrm>
          <a:prstGeom prst="rect">
            <a:avLst/>
          </a:prstGeom>
        </p:spPr>
        <p:txBody>
          <a:bodyPr lIns="91425" tIns="91425" rIns="91425" bIns="91425" anchor="t" anchorCtr="0">
            <a:noAutofit/>
          </a:bodyPr>
          <a:lstStyle/>
          <a:p>
            <a:pPr marL="0" indent="0">
              <a:buNone/>
            </a:pPr>
            <a:endParaRPr lang="en" dirty="0" smtClean="0"/>
          </a:p>
          <a:p>
            <a:pPr marL="0" indent="0">
              <a:buNone/>
            </a:pPr>
            <a:endParaRPr lang="en" dirty="0"/>
          </a:p>
          <a:p>
            <a:pPr marL="0" indent="0">
              <a:buNone/>
            </a:pPr>
            <a:endParaRPr lang="en" dirty="0" smtClean="0"/>
          </a:p>
          <a:p>
            <a:pPr marL="0" indent="0">
              <a:buNone/>
            </a:pPr>
            <a:r>
              <a:rPr lang="en" dirty="0" smtClean="0"/>
              <a:t>Project </a:t>
            </a:r>
            <a:r>
              <a:rPr lang="en" dirty="0"/>
              <a:t>goal and questions for beginning research</a:t>
            </a:r>
          </a:p>
        </p:txBody>
      </p:sp>
      <p:pic>
        <p:nvPicPr>
          <p:cNvPr id="273" name="Shape 273"/>
          <p:cNvPicPr preferRelativeResize="0"/>
          <p:nvPr/>
        </p:nvPicPr>
        <p:blipFill rotWithShape="1">
          <a:blip r:embed="rId3">
            <a:alphaModFix/>
          </a:blip>
          <a:srcRect l="15613" t="10112" r="15846" b="14307"/>
          <a:stretch/>
        </p:blipFill>
        <p:spPr>
          <a:xfrm>
            <a:off x="3324300" y="1275975"/>
            <a:ext cx="5508000" cy="3416399"/>
          </a:xfrm>
          <a:prstGeom prst="rect">
            <a:avLst/>
          </a:prstGeom>
          <a:noFill/>
          <a:ln>
            <a:noFill/>
          </a:ln>
        </p:spPr>
      </p:pic>
      <p:cxnSp>
        <p:nvCxnSpPr>
          <p:cNvPr id="274" name="Shape 274"/>
          <p:cNvCxnSpPr/>
          <p:nvPr/>
        </p:nvCxnSpPr>
        <p:spPr>
          <a:xfrm>
            <a:off x="2271300" y="2765308"/>
            <a:ext cx="1053000" cy="30300"/>
          </a:xfrm>
          <a:prstGeom prst="straightConnector1">
            <a:avLst/>
          </a:prstGeom>
          <a:noFill/>
          <a:ln w="9525" cap="flat" cmpd="sng">
            <a:solidFill>
              <a:srgbClr val="FF0000"/>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Show What You Know</a:t>
            </a:r>
          </a:p>
        </p:txBody>
      </p:sp>
      <p:sp>
        <p:nvSpPr>
          <p:cNvPr id="280" name="Shape 280"/>
          <p:cNvSpPr txBox="1">
            <a:spLocks noGrp="1"/>
          </p:cNvSpPr>
          <p:nvPr>
            <p:ph type="body" idx="1"/>
          </p:nvPr>
        </p:nvSpPr>
        <p:spPr>
          <a:xfrm>
            <a:off x="311700" y="1152475"/>
            <a:ext cx="2442300" cy="3416400"/>
          </a:xfrm>
          <a:prstGeom prst="rect">
            <a:avLst/>
          </a:prstGeom>
        </p:spPr>
        <p:txBody>
          <a:bodyPr lIns="91425" tIns="91425" rIns="91425" bIns="91425" anchor="t" anchorCtr="0">
            <a:noAutofit/>
          </a:bodyPr>
          <a:lstStyle/>
          <a:p>
            <a:r>
              <a:rPr lang="en" dirty="0"/>
              <a:t>Short quiz to test knowledge on </a:t>
            </a:r>
            <a:r>
              <a:rPr lang="en" dirty="0" smtClean="0"/>
              <a:t>subject</a:t>
            </a:r>
          </a:p>
          <a:p>
            <a:endParaRPr lang="en" dirty="0"/>
          </a:p>
          <a:p>
            <a:r>
              <a:rPr lang="en" dirty="0"/>
              <a:t>Can be used as a soft assessment</a:t>
            </a:r>
          </a:p>
        </p:txBody>
      </p:sp>
      <p:pic>
        <p:nvPicPr>
          <p:cNvPr id="281" name="Shape 281"/>
          <p:cNvPicPr preferRelativeResize="0"/>
          <p:nvPr/>
        </p:nvPicPr>
        <p:blipFill rotWithShape="1">
          <a:blip r:embed="rId3">
            <a:alphaModFix/>
          </a:blip>
          <a:srcRect l="16379" t="9533" r="15851" b="22949"/>
          <a:stretch/>
        </p:blipFill>
        <p:spPr>
          <a:xfrm>
            <a:off x="2834825" y="1096000"/>
            <a:ext cx="6196497" cy="347287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Word Match</a:t>
            </a:r>
          </a:p>
        </p:txBody>
      </p:sp>
      <p:sp>
        <p:nvSpPr>
          <p:cNvPr id="287" name="Shape 287"/>
          <p:cNvSpPr txBox="1">
            <a:spLocks noGrp="1"/>
          </p:cNvSpPr>
          <p:nvPr>
            <p:ph type="body" idx="1"/>
          </p:nvPr>
        </p:nvSpPr>
        <p:spPr>
          <a:xfrm>
            <a:off x="311700" y="1152475"/>
            <a:ext cx="2594100" cy="3416400"/>
          </a:xfrm>
          <a:prstGeom prst="rect">
            <a:avLst/>
          </a:prstGeom>
        </p:spPr>
        <p:txBody>
          <a:bodyPr lIns="91425" tIns="91425" rIns="91425" bIns="91425" anchor="t" anchorCtr="0">
            <a:noAutofit/>
          </a:bodyPr>
          <a:lstStyle/>
          <a:p>
            <a:pPr lvl="0">
              <a:spcBef>
                <a:spcPts val="0"/>
              </a:spcBef>
            </a:pPr>
            <a:r>
              <a:rPr lang="en" dirty="0" smtClean="0"/>
              <a:t>Vocabulary Builder</a:t>
            </a:r>
          </a:p>
          <a:p>
            <a:pPr lvl="0">
              <a:spcBef>
                <a:spcPts val="0"/>
              </a:spcBef>
              <a:buNone/>
            </a:pPr>
            <a:endParaRPr lang="en" dirty="0"/>
          </a:p>
          <a:p>
            <a:pPr lvl="0">
              <a:spcBef>
                <a:spcPts val="0"/>
              </a:spcBef>
            </a:pPr>
            <a:r>
              <a:rPr lang="en" dirty="0" smtClean="0"/>
              <a:t>Based </a:t>
            </a:r>
            <a:r>
              <a:rPr lang="en" dirty="0"/>
              <a:t>on important words found in </a:t>
            </a:r>
            <a:r>
              <a:rPr lang="en" dirty="0" smtClean="0"/>
              <a:t>book</a:t>
            </a:r>
          </a:p>
          <a:p>
            <a:pPr marL="0" lvl="0" indent="0">
              <a:spcBef>
                <a:spcPts val="0"/>
              </a:spcBef>
              <a:buNone/>
            </a:pPr>
            <a:endParaRPr lang="en" dirty="0"/>
          </a:p>
          <a:p>
            <a:pPr lvl="0">
              <a:spcBef>
                <a:spcPts val="0"/>
              </a:spcBef>
              <a:buNone/>
            </a:pPr>
            <a:endParaRPr dirty="0"/>
          </a:p>
        </p:txBody>
      </p:sp>
      <p:pic>
        <p:nvPicPr>
          <p:cNvPr id="288" name="Shape 288"/>
          <p:cNvPicPr preferRelativeResize="0"/>
          <p:nvPr/>
        </p:nvPicPr>
        <p:blipFill rotWithShape="1">
          <a:blip r:embed="rId3">
            <a:alphaModFix/>
          </a:blip>
          <a:srcRect l="15097" t="9890" r="16806" b="5571"/>
          <a:stretch/>
        </p:blipFill>
        <p:spPr>
          <a:xfrm>
            <a:off x="2835000" y="739487"/>
            <a:ext cx="6075000" cy="4242375"/>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a:t>e-Resource Authentication	</a:t>
            </a:r>
          </a:p>
        </p:txBody>
      </p:sp>
      <p:sp>
        <p:nvSpPr>
          <p:cNvPr id="82" name="Shape 82"/>
          <p:cNvSpPr txBox="1">
            <a:spLocks noGrp="1"/>
          </p:cNvSpPr>
          <p:nvPr>
            <p:ph type="body" idx="1"/>
          </p:nvPr>
        </p:nvSpPr>
        <p:spPr>
          <a:prstGeom prst="rect">
            <a:avLst/>
          </a:prstGeom>
        </p:spPr>
        <p:txBody>
          <a:bodyPr lIns="91425" tIns="91425" rIns="91425" bIns="91425" anchor="t" anchorCtr="0">
            <a:noAutofit/>
          </a:bodyPr>
          <a:lstStyle/>
          <a:p>
            <a:pPr lvl="0">
              <a:lnSpc>
                <a:spcPct val="100000"/>
              </a:lnSpc>
              <a:spcBef>
                <a:spcPts val="0"/>
              </a:spcBef>
              <a:spcAft>
                <a:spcPts val="0"/>
              </a:spcAft>
              <a:buNone/>
            </a:pPr>
            <a:r>
              <a:rPr lang="en" b="1" dirty="0"/>
              <a:t>Obtain your new e-resources links from the link generator:</a:t>
            </a:r>
          </a:p>
          <a:p>
            <a:pPr lvl="0">
              <a:lnSpc>
                <a:spcPct val="100000"/>
              </a:lnSpc>
              <a:spcBef>
                <a:spcPts val="0"/>
              </a:spcBef>
              <a:spcAft>
                <a:spcPts val="0"/>
              </a:spcAft>
              <a:buNone/>
            </a:pPr>
            <a:r>
              <a:rPr lang="en" dirty="0"/>
              <a:t>	</a:t>
            </a:r>
            <a:r>
              <a:rPr lang="en" u="sng" dirty="0">
                <a:solidFill>
                  <a:schemeClr val="hlink"/>
                </a:solidFill>
                <a:hlinkClick r:id="rId3"/>
              </a:rPr>
              <a:t>http://www.powerlibrary.org/librarians/e-resources/e-resources-links/</a:t>
            </a:r>
            <a:r>
              <a:rPr lang="en" dirty="0"/>
              <a:t> </a:t>
            </a:r>
          </a:p>
          <a:p>
            <a:pPr lvl="0">
              <a:lnSpc>
                <a:spcPct val="100000"/>
              </a:lnSpc>
              <a:spcBef>
                <a:spcPts val="0"/>
              </a:spcBef>
              <a:spcAft>
                <a:spcPts val="0"/>
              </a:spcAft>
              <a:buNone/>
            </a:pPr>
            <a:r>
              <a:rPr lang="en" dirty="0"/>
              <a:t>Old links will no longer work beginning </a:t>
            </a:r>
            <a:r>
              <a:rPr lang="en" dirty="0" smtClean="0"/>
              <a:t>November </a:t>
            </a:r>
            <a:r>
              <a:rPr lang="en" dirty="0"/>
              <a:t>1, 2017</a:t>
            </a:r>
          </a:p>
          <a:p>
            <a:pPr lvl="0">
              <a:lnSpc>
                <a:spcPct val="100000"/>
              </a:lnSpc>
              <a:spcBef>
                <a:spcPts val="0"/>
              </a:spcBef>
              <a:spcAft>
                <a:spcPts val="0"/>
              </a:spcAft>
              <a:buNone/>
            </a:pPr>
            <a:r>
              <a:rPr lang="en" dirty="0"/>
              <a:t>TrueFLIX is only available using the new authentication links</a:t>
            </a:r>
          </a:p>
          <a:p>
            <a:pPr lvl="0">
              <a:lnSpc>
                <a:spcPct val="100000"/>
              </a:lnSpc>
              <a:spcBef>
                <a:spcPts val="0"/>
              </a:spcBef>
              <a:spcAft>
                <a:spcPts val="0"/>
              </a:spcAft>
              <a:buNone/>
            </a:pPr>
            <a:r>
              <a:rPr lang="en" dirty="0"/>
              <a:t>Desktop icons should be updated on all computers</a:t>
            </a:r>
          </a:p>
          <a:p>
            <a:pPr marL="457200" lvl="0" indent="-304800">
              <a:lnSpc>
                <a:spcPct val="100000"/>
              </a:lnSpc>
              <a:spcBef>
                <a:spcPts val="0"/>
              </a:spcBef>
              <a:spcAft>
                <a:spcPts val="0"/>
              </a:spcAft>
              <a:buSzPct val="100000"/>
              <a:buChar char="●"/>
            </a:pPr>
            <a:r>
              <a:rPr lang="en" dirty="0"/>
              <a:t>If unable to do so by self, see IT department or whomever is in charge of updating </a:t>
            </a:r>
          </a:p>
          <a:p>
            <a:pPr lvl="0">
              <a:lnSpc>
                <a:spcPct val="100000"/>
              </a:lnSpc>
              <a:spcBef>
                <a:spcPts val="0"/>
              </a:spcBef>
              <a:spcAft>
                <a:spcPts val="0"/>
              </a:spcAft>
              <a:buNone/>
            </a:pPr>
            <a:r>
              <a:rPr lang="en" dirty="0"/>
              <a:t>Use Support form if help is needed</a:t>
            </a:r>
          </a:p>
        </p:txBody>
      </p:sp>
      <p:sp>
        <p:nvSpPr>
          <p:cNvPr id="83" name="Shape 83"/>
          <p:cNvSpPr txBox="1">
            <a:spLocks noGrp="1"/>
          </p:cNvSpPr>
          <p:nvPr>
            <p:ph type="body" idx="2"/>
          </p:nvPr>
        </p:nvSpPr>
        <p:spPr>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b="1" dirty="0">
                <a:solidFill>
                  <a:schemeClr val="dk1"/>
                </a:solidFill>
              </a:rPr>
              <a:t>Why should my library switch to the new URL as soon as possible?</a:t>
            </a:r>
          </a:p>
          <a:p>
            <a:pPr lvl="0">
              <a:spcBef>
                <a:spcPts val="0"/>
              </a:spcBef>
              <a:buNone/>
            </a:pPr>
            <a:r>
              <a:rPr lang="en" dirty="0">
                <a:solidFill>
                  <a:schemeClr val="dk1"/>
                </a:solidFill>
              </a:rPr>
              <a:t>Access to Scholastic’s TrueFLIX, the new e-resource provided by the Office of Commonwealth Libraries, will only be available to libraries that update to the new URL. Additionally, popular EBSCO e-resources Web News and Newswires are now available directly from the list of e-resources for those that switch to the new URL. Finally, remote access statistics (for public libraries) for some e-resources will only be available by using the new URL.</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202843" y="445025"/>
            <a:ext cx="8629457" cy="572700"/>
          </a:xfrm>
          <a:prstGeom prst="rect">
            <a:avLst/>
          </a:prstGeom>
        </p:spPr>
        <p:txBody>
          <a:bodyPr lIns="91425" tIns="91425" rIns="91425" bIns="91425" anchor="t" anchorCtr="0">
            <a:noAutofit/>
          </a:bodyPr>
          <a:lstStyle/>
          <a:p>
            <a:pPr lvl="0">
              <a:spcBef>
                <a:spcPts val="0"/>
              </a:spcBef>
              <a:buNone/>
            </a:pPr>
            <a:r>
              <a:rPr lang="en" sz="3200" dirty="0"/>
              <a:t>Explore the Web</a:t>
            </a:r>
          </a:p>
        </p:txBody>
      </p:sp>
      <p:sp>
        <p:nvSpPr>
          <p:cNvPr id="294" name="Shape 294"/>
          <p:cNvSpPr txBox="1">
            <a:spLocks noGrp="1"/>
          </p:cNvSpPr>
          <p:nvPr>
            <p:ph type="body" idx="1"/>
          </p:nvPr>
        </p:nvSpPr>
        <p:spPr>
          <a:xfrm>
            <a:off x="311699" y="1152475"/>
            <a:ext cx="2605671" cy="3416400"/>
          </a:xfrm>
          <a:prstGeom prst="rect">
            <a:avLst/>
          </a:prstGeom>
        </p:spPr>
        <p:txBody>
          <a:bodyPr lIns="91425" tIns="91425" rIns="91425" bIns="91425" anchor="t" anchorCtr="0">
            <a:noAutofit/>
          </a:bodyPr>
          <a:lstStyle/>
          <a:p>
            <a:pPr marL="0" indent="0">
              <a:buNone/>
            </a:pPr>
            <a:r>
              <a:rPr lang="en" dirty="0"/>
              <a:t>Vetted, age appropriate websites for further exploration on the topic.</a:t>
            </a:r>
          </a:p>
          <a:p>
            <a:pPr lvl="0">
              <a:spcBef>
                <a:spcPts val="0"/>
              </a:spcBef>
              <a:buNone/>
            </a:pPr>
            <a:endParaRPr dirty="0"/>
          </a:p>
          <a:p>
            <a:pPr lvl="0">
              <a:spcBef>
                <a:spcPts val="0"/>
              </a:spcBef>
              <a:buNone/>
            </a:pPr>
            <a:endParaRPr dirty="0"/>
          </a:p>
        </p:txBody>
      </p:sp>
      <p:pic>
        <p:nvPicPr>
          <p:cNvPr id="295" name="Shape 295"/>
          <p:cNvPicPr preferRelativeResize="0"/>
          <p:nvPr/>
        </p:nvPicPr>
        <p:blipFill rotWithShape="1">
          <a:blip r:embed="rId3">
            <a:alphaModFix/>
          </a:blip>
          <a:srcRect l="15064" t="9725" r="19494" b="5628"/>
          <a:stretch/>
        </p:blipFill>
        <p:spPr>
          <a:xfrm>
            <a:off x="3078000" y="394875"/>
            <a:ext cx="5926425" cy="4353750"/>
          </a:xfrm>
          <a:prstGeom prst="rect">
            <a:avLst/>
          </a:prstGeom>
          <a:noFill/>
          <a:ln>
            <a:noFill/>
          </a:ln>
        </p:spPr>
      </p:pic>
      <p:pic>
        <p:nvPicPr>
          <p:cNvPr id="296" name="Shape 296"/>
          <p:cNvPicPr preferRelativeResize="0"/>
          <p:nvPr/>
        </p:nvPicPr>
        <p:blipFill rotWithShape="1">
          <a:blip r:embed="rId4">
            <a:alphaModFix/>
          </a:blip>
          <a:srcRect l="14713" t="9979" r="16722" b="5589"/>
          <a:stretch/>
        </p:blipFill>
        <p:spPr>
          <a:xfrm>
            <a:off x="2733750" y="3527550"/>
            <a:ext cx="2207251" cy="1528875"/>
          </a:xfrm>
          <a:prstGeom prst="rect">
            <a:avLst/>
          </a:prstGeom>
          <a:noFill/>
          <a:ln>
            <a:noFill/>
          </a:ln>
        </p:spPr>
      </p:pic>
      <p:cxnSp>
        <p:nvCxnSpPr>
          <p:cNvPr id="297" name="Shape 297"/>
          <p:cNvCxnSpPr>
            <a:endCxn id="296" idx="0"/>
          </p:cNvCxnSpPr>
          <p:nvPr/>
        </p:nvCxnSpPr>
        <p:spPr>
          <a:xfrm>
            <a:off x="3756375" y="3193350"/>
            <a:ext cx="81000" cy="334200"/>
          </a:xfrm>
          <a:prstGeom prst="straightConnector1">
            <a:avLst/>
          </a:prstGeom>
          <a:noFill/>
          <a:ln w="9525" cap="flat" cmpd="sng">
            <a:solidFill>
              <a:schemeClr val="dk2"/>
            </a:solidFill>
            <a:prstDash val="solid"/>
            <a:round/>
            <a:headEnd type="none" w="lg" len="lg"/>
            <a:tailEnd type="triangle" w="lg" len="lg"/>
          </a:ln>
        </p:spPr>
      </p:cxnSp>
      <p:sp>
        <p:nvSpPr>
          <p:cNvPr id="8" name="Shape 493"/>
          <p:cNvSpPr txBox="1">
            <a:spLocks/>
          </p:cNvSpPr>
          <p:nvPr/>
        </p:nvSpPr>
        <p:spPr>
          <a:xfrm>
            <a:off x="202843" y="3575082"/>
            <a:ext cx="2472600" cy="565500"/>
          </a:xfrm>
          <a:prstGeom prst="rect">
            <a:avLst/>
          </a:prstGeom>
        </p:spPr>
        <p:txBody>
          <a:bodyPr vert="horz" lIns="91425" tIns="91425" rIns="91425" bIns="91425" rtlCol="0" anchor="t" anchorCtr="0">
            <a:noAutofit/>
          </a:bodyPr>
          <a:lstStyle>
            <a:lvl1pPr marL="171450" lvl="0" indent="-171450" algn="l" defTabSz="685800" rtl="0" eaLnBrk="1" latinLnBrk="0" hangingPunct="1">
              <a:lnSpc>
                <a:spcPct val="90000"/>
              </a:lnSpc>
              <a:spcBef>
                <a:spcPts val="0"/>
              </a:spcBef>
              <a:buFont typeface="Arial" panose="020B0604020202020204" pitchFamily="34" charset="0"/>
              <a:buChar char="•"/>
              <a:defRPr sz="2100" kern="1200">
                <a:solidFill>
                  <a:schemeClr val="tx1"/>
                </a:solidFill>
                <a:latin typeface="+mn-lt"/>
                <a:ea typeface="+mn-ea"/>
                <a:cs typeface="+mn-cs"/>
              </a:defRPr>
            </a:lvl1pPr>
            <a:lvl2pPr marL="514350" lvl="1" indent="-171450" algn="l" defTabSz="6858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2pPr>
            <a:lvl3pPr marL="857250" lvl="2" indent="-171450" algn="l" defTabSz="685800" rtl="0" eaLnBrk="1" latinLnBrk="0" hangingPunct="1">
              <a:lnSpc>
                <a:spcPct val="90000"/>
              </a:lnSpc>
              <a:spcBef>
                <a:spcPts val="0"/>
              </a:spcBef>
              <a:buFont typeface="Arial" panose="020B0604020202020204" pitchFamily="34" charset="0"/>
              <a:buChar char="•"/>
              <a:defRPr sz="1500" kern="1200">
                <a:solidFill>
                  <a:schemeClr val="tx1"/>
                </a:solidFill>
                <a:latin typeface="+mn-lt"/>
                <a:ea typeface="+mn-ea"/>
                <a:cs typeface="+mn-cs"/>
              </a:defRPr>
            </a:lvl3pPr>
            <a:lvl4pPr marL="1200150" lvl="3"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4pPr>
            <a:lvl5pPr marL="1543050" lvl="4"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5pPr>
            <a:lvl6pPr marL="1885950" lvl="5"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6pPr>
            <a:lvl7pPr marL="2228850" lvl="6"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7pPr>
            <a:lvl8pPr marL="2571750" lvl="7"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8pPr>
            <a:lvl9pPr marL="2914650" lvl="8"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None/>
            </a:pPr>
            <a:r>
              <a:rPr lang="en-US" sz="1400" b="1" dirty="0" smtClean="0"/>
              <a:t>“More…” takes you back to additional titles in unit</a:t>
            </a:r>
            <a:endParaRPr lang="en-US" sz="1400" b="1" dirty="0"/>
          </a:p>
        </p:txBody>
      </p:sp>
      <p:cxnSp>
        <p:nvCxnSpPr>
          <p:cNvPr id="4" name="Straight Arrow Connector 3"/>
          <p:cNvCxnSpPr/>
          <p:nvPr/>
        </p:nvCxnSpPr>
        <p:spPr>
          <a:xfrm flipV="1">
            <a:off x="2039257" y="3193350"/>
            <a:ext cx="1038743" cy="42070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Lesson Plan</a:t>
            </a:r>
          </a:p>
        </p:txBody>
      </p:sp>
      <p:sp>
        <p:nvSpPr>
          <p:cNvPr id="303" name="Shape 303"/>
          <p:cNvSpPr txBox="1">
            <a:spLocks noGrp="1"/>
          </p:cNvSpPr>
          <p:nvPr>
            <p:ph type="body" idx="1"/>
          </p:nvPr>
        </p:nvSpPr>
        <p:spPr>
          <a:xfrm>
            <a:off x="311700" y="1152475"/>
            <a:ext cx="2209500" cy="3416400"/>
          </a:xfrm>
          <a:prstGeom prst="rect">
            <a:avLst/>
          </a:prstGeom>
        </p:spPr>
        <p:txBody>
          <a:bodyPr lIns="91425" tIns="91425" rIns="91425" bIns="91425" anchor="t" anchorCtr="0">
            <a:noAutofit/>
          </a:bodyPr>
          <a:lstStyle/>
          <a:p>
            <a:pPr marL="0" indent="0">
              <a:buNone/>
            </a:pPr>
            <a:r>
              <a:rPr lang="en" dirty="0"/>
              <a:t>Complete lesson plans available for every title</a:t>
            </a:r>
          </a:p>
        </p:txBody>
      </p:sp>
      <p:pic>
        <p:nvPicPr>
          <p:cNvPr id="304" name="Shape 304"/>
          <p:cNvPicPr preferRelativeResize="0"/>
          <p:nvPr/>
        </p:nvPicPr>
        <p:blipFill rotWithShape="1">
          <a:blip r:embed="rId3">
            <a:alphaModFix/>
          </a:blip>
          <a:srcRect l="16271" t="9922" r="13196" b="6416"/>
          <a:stretch/>
        </p:blipFill>
        <p:spPr>
          <a:xfrm>
            <a:off x="2592000" y="753300"/>
            <a:ext cx="6449625" cy="4303125"/>
          </a:xfrm>
          <a:prstGeom prst="rect">
            <a:avLst/>
          </a:prstGeom>
          <a:noFill/>
          <a:ln>
            <a:noFill/>
          </a:ln>
        </p:spPr>
      </p:pic>
      <p:sp>
        <p:nvSpPr>
          <p:cNvPr id="305" name="Shape 305"/>
          <p:cNvSpPr/>
          <p:nvPr/>
        </p:nvSpPr>
        <p:spPr>
          <a:xfrm>
            <a:off x="7907625" y="3537675"/>
            <a:ext cx="1083300" cy="951600"/>
          </a:xfrm>
          <a:prstGeom prst="ellipse">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b="1"/>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Lesson Plan</a:t>
            </a:r>
          </a:p>
        </p:txBody>
      </p:sp>
      <p:sp>
        <p:nvSpPr>
          <p:cNvPr id="311" name="Shape 311"/>
          <p:cNvSpPr txBox="1">
            <a:spLocks noGrp="1"/>
          </p:cNvSpPr>
          <p:nvPr>
            <p:ph type="body" idx="1"/>
          </p:nvPr>
        </p:nvSpPr>
        <p:spPr>
          <a:xfrm>
            <a:off x="311700" y="1152475"/>
            <a:ext cx="2604300" cy="3416400"/>
          </a:xfrm>
          <a:prstGeom prst="rect">
            <a:avLst/>
          </a:prstGeom>
        </p:spPr>
        <p:txBody>
          <a:bodyPr lIns="91425" tIns="91425" rIns="91425" bIns="91425" anchor="t" anchorCtr="0">
            <a:noAutofit/>
          </a:bodyPr>
          <a:lstStyle/>
          <a:p>
            <a:pPr lvl="0">
              <a:spcBef>
                <a:spcPts val="0"/>
              </a:spcBef>
              <a:buNone/>
            </a:pPr>
            <a:r>
              <a:rPr lang="en" sz="1800" dirty="0"/>
              <a:t>Lesson plan features:</a:t>
            </a:r>
          </a:p>
          <a:p>
            <a:pPr marL="457200" lvl="0" indent="-228600" rtl="0">
              <a:spcBef>
                <a:spcPts val="0"/>
              </a:spcBef>
              <a:buChar char="●"/>
            </a:pPr>
            <a:r>
              <a:rPr lang="en" sz="1800" dirty="0"/>
              <a:t>Time needed</a:t>
            </a:r>
          </a:p>
          <a:p>
            <a:pPr marL="457200" lvl="0" indent="-228600" rtl="0">
              <a:spcBef>
                <a:spcPts val="0"/>
              </a:spcBef>
              <a:buChar char="●"/>
            </a:pPr>
            <a:r>
              <a:rPr lang="en" sz="1800" dirty="0"/>
              <a:t>Materials</a:t>
            </a:r>
          </a:p>
          <a:p>
            <a:pPr marL="457200" lvl="0" indent="-228600" rtl="0">
              <a:spcBef>
                <a:spcPts val="0"/>
              </a:spcBef>
              <a:buChar char="●"/>
            </a:pPr>
            <a:r>
              <a:rPr lang="en" sz="1800" dirty="0"/>
              <a:t>Learning Objectives</a:t>
            </a:r>
          </a:p>
          <a:p>
            <a:pPr marL="457200" lvl="0" indent="-228600" rtl="0">
              <a:spcBef>
                <a:spcPts val="0"/>
              </a:spcBef>
              <a:buChar char="●"/>
            </a:pPr>
            <a:r>
              <a:rPr lang="en" sz="1800" dirty="0"/>
              <a:t>Introduction</a:t>
            </a:r>
          </a:p>
          <a:p>
            <a:pPr marL="457200" lvl="0" indent="-228600" rtl="0">
              <a:spcBef>
                <a:spcPts val="0"/>
              </a:spcBef>
              <a:buChar char="●"/>
            </a:pPr>
            <a:r>
              <a:rPr lang="en" sz="1800" dirty="0"/>
              <a:t>Classroom activity</a:t>
            </a:r>
          </a:p>
          <a:p>
            <a:pPr marL="457200" lvl="0" indent="-228600" rtl="0">
              <a:spcBef>
                <a:spcPts val="0"/>
              </a:spcBef>
              <a:buChar char="●"/>
            </a:pPr>
            <a:r>
              <a:rPr lang="en" sz="1800" dirty="0"/>
              <a:t>Project idea</a:t>
            </a:r>
          </a:p>
          <a:p>
            <a:pPr marL="457200" lvl="0" indent="-228600" rtl="0">
              <a:spcBef>
                <a:spcPts val="0"/>
              </a:spcBef>
              <a:buChar char="●"/>
            </a:pPr>
            <a:r>
              <a:rPr lang="en" sz="1800" dirty="0"/>
              <a:t>Extension activities</a:t>
            </a:r>
          </a:p>
          <a:p>
            <a:pPr lvl="0">
              <a:spcBef>
                <a:spcPts val="0"/>
              </a:spcBef>
              <a:buNone/>
            </a:pPr>
            <a:endParaRPr lang="en" sz="1800" dirty="0" smtClean="0"/>
          </a:p>
          <a:p>
            <a:pPr lvl="0">
              <a:spcBef>
                <a:spcPts val="0"/>
              </a:spcBef>
              <a:buNone/>
            </a:pPr>
            <a:r>
              <a:rPr lang="en" sz="1800" dirty="0" smtClean="0"/>
              <a:t>PDF </a:t>
            </a:r>
            <a:r>
              <a:rPr lang="en" sz="1800" dirty="0"/>
              <a:t>version available</a:t>
            </a:r>
          </a:p>
        </p:txBody>
      </p:sp>
      <p:pic>
        <p:nvPicPr>
          <p:cNvPr id="312" name="Shape 312"/>
          <p:cNvPicPr preferRelativeResize="0"/>
          <p:nvPr/>
        </p:nvPicPr>
        <p:blipFill rotWithShape="1">
          <a:blip r:embed="rId3">
            <a:alphaModFix/>
          </a:blip>
          <a:srcRect l="15393" t="10114" r="17180" b="4459"/>
          <a:stretch/>
        </p:blipFill>
        <p:spPr>
          <a:xfrm>
            <a:off x="2865375" y="663550"/>
            <a:ext cx="6166123" cy="439425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Curriculum Correlations</a:t>
            </a:r>
          </a:p>
        </p:txBody>
      </p:sp>
      <p:pic>
        <p:nvPicPr>
          <p:cNvPr id="319" name="Shape 319"/>
          <p:cNvPicPr preferRelativeResize="0"/>
          <p:nvPr/>
        </p:nvPicPr>
        <p:blipFill rotWithShape="1">
          <a:blip r:embed="rId3">
            <a:alphaModFix/>
          </a:blip>
          <a:srcRect l="15503" t="10907" r="10635" b="5828"/>
          <a:stretch/>
        </p:blipFill>
        <p:spPr>
          <a:xfrm>
            <a:off x="1336499" y="1017725"/>
            <a:ext cx="6318000" cy="4006775"/>
          </a:xfrm>
          <a:prstGeom prst="rect">
            <a:avLst/>
          </a:prstGeom>
          <a:noFill/>
          <a:ln>
            <a:noFill/>
          </a:ln>
        </p:spPr>
      </p:pic>
      <p:sp>
        <p:nvSpPr>
          <p:cNvPr id="320" name="Shape 320"/>
          <p:cNvSpPr/>
          <p:nvPr/>
        </p:nvSpPr>
        <p:spPr>
          <a:xfrm>
            <a:off x="5599125" y="1152475"/>
            <a:ext cx="1954200" cy="7695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endParaRPr/>
          </a:p>
        </p:txBody>
      </p:sp>
      <p:sp>
        <p:nvSpPr>
          <p:cNvPr id="326" name="Shape 326"/>
          <p:cNvSpPr txBox="1">
            <a:spLocks noGrp="1"/>
          </p:cNvSpPr>
          <p:nvPr>
            <p:ph type="body" idx="1"/>
          </p:nvPr>
        </p:nvSpPr>
        <p:spPr>
          <a:prstGeom prst="rect">
            <a:avLst/>
          </a:prstGeom>
        </p:spPr>
        <p:txBody>
          <a:bodyPr lIns="91425" tIns="91425" rIns="91425" bIns="91425" anchor="t" anchorCtr="0">
            <a:noAutofit/>
          </a:bodyPr>
          <a:lstStyle/>
          <a:p>
            <a:pPr lvl="0">
              <a:spcBef>
                <a:spcPts val="0"/>
              </a:spcBef>
              <a:buNone/>
            </a:pPr>
            <a:endParaRPr/>
          </a:p>
        </p:txBody>
      </p:sp>
      <p:pic>
        <p:nvPicPr>
          <p:cNvPr id="327" name="Shape 327"/>
          <p:cNvPicPr preferRelativeResize="0"/>
          <p:nvPr/>
        </p:nvPicPr>
        <p:blipFill rotWithShape="1">
          <a:blip r:embed="rId3">
            <a:alphaModFix/>
          </a:blip>
          <a:srcRect t="2636" r="566" b="4847"/>
          <a:stretch/>
        </p:blipFill>
        <p:spPr>
          <a:xfrm>
            <a:off x="0" y="135675"/>
            <a:ext cx="9092251" cy="4758750"/>
          </a:xfrm>
          <a:prstGeom prst="rect">
            <a:avLst/>
          </a:prstGeom>
          <a:noFill/>
          <a:ln>
            <a:noFill/>
          </a:ln>
        </p:spPr>
      </p:pic>
      <p:cxnSp>
        <p:nvCxnSpPr>
          <p:cNvPr id="328" name="Shape 328"/>
          <p:cNvCxnSpPr/>
          <p:nvPr/>
        </p:nvCxnSpPr>
        <p:spPr>
          <a:xfrm rot="10800000">
            <a:off x="3694960" y="1205882"/>
            <a:ext cx="921300" cy="0"/>
          </a:xfrm>
          <a:prstGeom prst="straightConnector1">
            <a:avLst/>
          </a:prstGeom>
          <a:noFill/>
          <a:ln w="9525" cap="flat" cmpd="sng">
            <a:solidFill>
              <a:srgbClr val="FF0000"/>
            </a:solidFill>
            <a:prstDash val="solid"/>
            <a:round/>
            <a:headEnd type="none" w="lg" len="lg"/>
            <a:tailEnd type="triangle" w="lg" len="lg"/>
          </a:ln>
        </p:spPr>
      </p:cxnSp>
      <p:sp>
        <p:nvSpPr>
          <p:cNvPr id="2" name="TextBox 1"/>
          <p:cNvSpPr txBox="1"/>
          <p:nvPr/>
        </p:nvSpPr>
        <p:spPr>
          <a:xfrm>
            <a:off x="6371772" y="2053772"/>
            <a:ext cx="2264228" cy="738664"/>
          </a:xfrm>
          <a:prstGeom prst="rect">
            <a:avLst/>
          </a:prstGeom>
          <a:noFill/>
          <a:ln w="25400">
            <a:noFill/>
          </a:ln>
        </p:spPr>
        <p:txBody>
          <a:bodyPr wrap="square" rtlCol="0">
            <a:spAutoFit/>
          </a:bodyPr>
          <a:lstStyle/>
          <a:p>
            <a:r>
              <a:rPr lang="en-US" dirty="0" smtClean="0"/>
              <a:t>Standards are tied to each title, and accessible from the Lesson Plan link</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US" dirty="0" smtClean="0"/>
              <a:t>Curriculum Connections</a:t>
            </a:r>
            <a:endParaRPr dirty="0"/>
          </a:p>
        </p:txBody>
      </p:sp>
      <p:sp>
        <p:nvSpPr>
          <p:cNvPr id="334" name="Shape 334"/>
          <p:cNvSpPr txBox="1">
            <a:spLocks noGrp="1"/>
          </p:cNvSpPr>
          <p:nvPr>
            <p:ph type="body" idx="1"/>
          </p:nvPr>
        </p:nvSpPr>
        <p:spPr>
          <a:xfrm>
            <a:off x="311700" y="1152475"/>
            <a:ext cx="2526200" cy="3416400"/>
          </a:xfrm>
          <a:prstGeom prst="rect">
            <a:avLst/>
          </a:prstGeom>
        </p:spPr>
        <p:txBody>
          <a:bodyPr lIns="91425" tIns="91425" rIns="91425" bIns="91425" anchor="t" anchorCtr="0">
            <a:noAutofit/>
          </a:bodyPr>
          <a:lstStyle/>
          <a:p>
            <a:pPr marL="0" indent="0">
              <a:buNone/>
            </a:pPr>
            <a:r>
              <a:rPr lang="en-US" dirty="0" smtClean="0"/>
              <a:t>Drop-down menu to access additional standards</a:t>
            </a:r>
            <a:endParaRPr dirty="0"/>
          </a:p>
        </p:txBody>
      </p:sp>
      <p:pic>
        <p:nvPicPr>
          <p:cNvPr id="335" name="Shape 335"/>
          <p:cNvPicPr preferRelativeResize="0"/>
          <p:nvPr/>
        </p:nvPicPr>
        <p:blipFill rotWithShape="1">
          <a:blip r:embed="rId3">
            <a:alphaModFix/>
          </a:blip>
          <a:srcRect l="-1" t="2833" r="34445" b="22543"/>
          <a:stretch/>
        </p:blipFill>
        <p:spPr>
          <a:xfrm>
            <a:off x="2837900" y="1017725"/>
            <a:ext cx="5994400" cy="3838371"/>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Resources and Tools</a:t>
            </a:r>
          </a:p>
        </p:txBody>
      </p:sp>
      <p:sp>
        <p:nvSpPr>
          <p:cNvPr id="349" name="Shape 349"/>
          <p:cNvSpPr txBox="1">
            <a:spLocks noGrp="1"/>
          </p:cNvSpPr>
          <p:nvPr>
            <p:ph type="body" idx="1"/>
          </p:nvPr>
        </p:nvSpPr>
        <p:spPr>
          <a:xfrm>
            <a:off x="311700" y="1152475"/>
            <a:ext cx="2584200" cy="3416400"/>
          </a:xfrm>
          <a:prstGeom prst="rect">
            <a:avLst/>
          </a:prstGeom>
        </p:spPr>
        <p:txBody>
          <a:bodyPr lIns="91425" tIns="91425" rIns="91425" bIns="91425" anchor="t" anchorCtr="0">
            <a:noAutofit/>
          </a:bodyPr>
          <a:lstStyle/>
          <a:p>
            <a:pPr marL="0" indent="0">
              <a:buNone/>
            </a:pPr>
            <a:r>
              <a:rPr lang="en" dirty="0"/>
              <a:t>Click on Resources and Tools link to access additional features</a:t>
            </a:r>
            <a:r>
              <a:rPr lang="en" dirty="0" smtClean="0"/>
              <a:t>:</a:t>
            </a:r>
          </a:p>
          <a:p>
            <a:pPr marL="0" indent="0">
              <a:buNone/>
            </a:pPr>
            <a:endParaRPr lang="en" dirty="0"/>
          </a:p>
          <a:p>
            <a:pPr marL="457200" lvl="0" indent="-228600" rtl="0">
              <a:spcBef>
                <a:spcPts val="0"/>
              </a:spcBef>
              <a:buChar char="●"/>
            </a:pPr>
            <a:r>
              <a:rPr lang="en" dirty="0"/>
              <a:t>Browse </a:t>
            </a:r>
            <a:r>
              <a:rPr lang="en" dirty="0" smtClean="0"/>
              <a:t>All</a:t>
            </a:r>
          </a:p>
          <a:p>
            <a:pPr marL="228600" lvl="0" indent="0" rtl="0">
              <a:spcBef>
                <a:spcPts val="0"/>
              </a:spcBef>
              <a:buNone/>
            </a:pPr>
            <a:endParaRPr lang="en" dirty="0"/>
          </a:p>
          <a:p>
            <a:pPr marL="457200" lvl="0" indent="-228600" rtl="0">
              <a:spcBef>
                <a:spcPts val="0"/>
              </a:spcBef>
              <a:buChar char="●"/>
            </a:pPr>
            <a:r>
              <a:rPr lang="en" dirty="0"/>
              <a:t>Web </a:t>
            </a:r>
            <a:r>
              <a:rPr lang="en" dirty="0" smtClean="0"/>
              <a:t>Links</a:t>
            </a:r>
          </a:p>
          <a:p>
            <a:pPr marL="228600" lvl="0" indent="0" rtl="0">
              <a:spcBef>
                <a:spcPts val="0"/>
              </a:spcBef>
              <a:buNone/>
            </a:pPr>
            <a:endParaRPr lang="en" dirty="0"/>
          </a:p>
          <a:p>
            <a:pPr marL="457200" lvl="0" indent="-228600">
              <a:spcBef>
                <a:spcPts val="0"/>
              </a:spcBef>
              <a:buChar char="●"/>
            </a:pPr>
            <a:r>
              <a:rPr lang="en" dirty="0"/>
              <a:t>Resources</a:t>
            </a:r>
          </a:p>
        </p:txBody>
      </p:sp>
      <p:pic>
        <p:nvPicPr>
          <p:cNvPr id="350" name="Shape 350"/>
          <p:cNvPicPr preferRelativeResize="0"/>
          <p:nvPr/>
        </p:nvPicPr>
        <p:blipFill rotWithShape="1">
          <a:blip r:embed="rId3">
            <a:alphaModFix/>
          </a:blip>
          <a:srcRect l="15529" t="11221" r="17007" b="4532"/>
          <a:stretch/>
        </p:blipFill>
        <p:spPr>
          <a:xfrm>
            <a:off x="2959799" y="1018250"/>
            <a:ext cx="5872497" cy="4125249"/>
          </a:xfrm>
          <a:prstGeom prst="rect">
            <a:avLst/>
          </a:prstGeom>
          <a:noFill/>
          <a:ln>
            <a:noFill/>
          </a:ln>
        </p:spPr>
      </p:pic>
      <p:sp>
        <p:nvSpPr>
          <p:cNvPr id="2" name="Oval 1"/>
          <p:cNvSpPr/>
          <p:nvPr/>
        </p:nvSpPr>
        <p:spPr>
          <a:xfrm>
            <a:off x="6930571" y="827314"/>
            <a:ext cx="986972" cy="4934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Browse All</a:t>
            </a:r>
          </a:p>
        </p:txBody>
      </p:sp>
      <p:sp>
        <p:nvSpPr>
          <p:cNvPr id="356" name="Shape 356"/>
          <p:cNvSpPr txBox="1">
            <a:spLocks noGrp="1"/>
          </p:cNvSpPr>
          <p:nvPr>
            <p:ph type="body" idx="1"/>
          </p:nvPr>
        </p:nvSpPr>
        <p:spPr>
          <a:xfrm>
            <a:off x="311700" y="1152475"/>
            <a:ext cx="2624400" cy="3416400"/>
          </a:xfrm>
          <a:prstGeom prst="rect">
            <a:avLst/>
          </a:prstGeom>
        </p:spPr>
        <p:txBody>
          <a:bodyPr lIns="91425" tIns="91425" rIns="91425" bIns="91425" anchor="t" anchorCtr="0">
            <a:noAutofit/>
          </a:bodyPr>
          <a:lstStyle/>
          <a:p>
            <a:pPr lvl="0">
              <a:spcBef>
                <a:spcPts val="0"/>
              </a:spcBef>
              <a:buNone/>
            </a:pPr>
            <a:r>
              <a:rPr lang="en" sz="1400" dirty="0"/>
              <a:t>Browse by:</a:t>
            </a:r>
          </a:p>
          <a:p>
            <a:pPr marL="457200" lvl="0" indent="-317500" rtl="0">
              <a:spcBef>
                <a:spcPts val="0"/>
              </a:spcBef>
              <a:buSzPct val="100000"/>
              <a:buChar char="●"/>
            </a:pPr>
            <a:r>
              <a:rPr lang="en" sz="1400" dirty="0"/>
              <a:t>Title</a:t>
            </a:r>
          </a:p>
          <a:p>
            <a:pPr marL="457200" lvl="0" indent="-317500" rtl="0">
              <a:spcBef>
                <a:spcPts val="0"/>
              </a:spcBef>
              <a:buSzPct val="100000"/>
              <a:buChar char="●"/>
            </a:pPr>
            <a:r>
              <a:rPr lang="en" sz="1400" dirty="0"/>
              <a:t>Subject</a:t>
            </a:r>
          </a:p>
          <a:p>
            <a:pPr marL="457200" lvl="0" indent="-317500" rtl="0">
              <a:spcBef>
                <a:spcPts val="0"/>
              </a:spcBef>
              <a:buSzPct val="100000"/>
              <a:buChar char="●"/>
            </a:pPr>
            <a:r>
              <a:rPr lang="en" sz="1400" dirty="0"/>
              <a:t>Category</a:t>
            </a:r>
          </a:p>
          <a:p>
            <a:pPr marL="457200" lvl="0" indent="-317500" rtl="0">
              <a:spcBef>
                <a:spcPts val="0"/>
              </a:spcBef>
              <a:buSzPct val="100000"/>
              <a:buChar char="●"/>
            </a:pPr>
            <a:r>
              <a:rPr lang="en" sz="1400" dirty="0"/>
              <a:t>Lexile</a:t>
            </a:r>
          </a:p>
          <a:p>
            <a:pPr marL="457200" lvl="0" indent="-317500" rtl="0">
              <a:spcBef>
                <a:spcPts val="0"/>
              </a:spcBef>
              <a:buSzPct val="100000"/>
              <a:buChar char="●"/>
            </a:pPr>
            <a:r>
              <a:rPr lang="en" sz="1400" dirty="0"/>
              <a:t>ATOS (text complexity)</a:t>
            </a:r>
          </a:p>
          <a:p>
            <a:pPr lvl="0">
              <a:spcBef>
                <a:spcPts val="0"/>
              </a:spcBef>
              <a:buNone/>
            </a:pPr>
            <a:endParaRPr lang="en" sz="1400" dirty="0" smtClean="0"/>
          </a:p>
          <a:p>
            <a:pPr marL="0" indent="0">
              <a:buNone/>
            </a:pPr>
            <a:r>
              <a:rPr lang="en" sz="1400" dirty="0" smtClean="0"/>
              <a:t>Can </a:t>
            </a:r>
            <a:r>
              <a:rPr lang="en" sz="1400" dirty="0"/>
              <a:t>also see if a title is included in Accelerated Reader and Reading Counts</a:t>
            </a:r>
          </a:p>
        </p:txBody>
      </p:sp>
      <p:pic>
        <p:nvPicPr>
          <p:cNvPr id="357" name="Shape 357"/>
          <p:cNvPicPr preferRelativeResize="0"/>
          <p:nvPr/>
        </p:nvPicPr>
        <p:blipFill rotWithShape="1">
          <a:blip r:embed="rId3">
            <a:alphaModFix/>
          </a:blip>
          <a:srcRect l="16271" t="9332" r="16959" b="5828"/>
          <a:stretch/>
        </p:blipFill>
        <p:spPr>
          <a:xfrm>
            <a:off x="2997000" y="678737"/>
            <a:ext cx="6105374" cy="4363875"/>
          </a:xfrm>
          <a:prstGeom prst="rect">
            <a:avLst/>
          </a:prstGeom>
          <a:noFill/>
          <a:ln>
            <a:noFill/>
          </a:ln>
        </p:spPr>
      </p:pic>
      <p:sp>
        <p:nvSpPr>
          <p:cNvPr id="358" name="Shape 358"/>
          <p:cNvSpPr/>
          <p:nvPr/>
        </p:nvSpPr>
        <p:spPr>
          <a:xfrm>
            <a:off x="2997000" y="1613925"/>
            <a:ext cx="2328600" cy="5772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9" name="Shape 359"/>
          <p:cNvSpPr/>
          <p:nvPr/>
        </p:nvSpPr>
        <p:spPr>
          <a:xfrm>
            <a:off x="5229399" y="2718924"/>
            <a:ext cx="192401" cy="141750"/>
          </a:xfrm>
          <a:prstGeom prst="lightningBolt">
            <a:avLst/>
          </a:prstGeom>
          <a:solidFill>
            <a:schemeClr val="lt2"/>
          </a:solidFill>
          <a:ln w="25400" cap="flat" cmpd="sng">
            <a:solidFill>
              <a:srgbClr val="FFC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Printable “Show What You Know” quiz</a:t>
            </a:r>
          </a:p>
        </p:txBody>
      </p:sp>
      <p:pic>
        <p:nvPicPr>
          <p:cNvPr id="366" name="Shape 366"/>
          <p:cNvPicPr preferRelativeResize="0"/>
          <p:nvPr/>
        </p:nvPicPr>
        <p:blipFill rotWithShape="1">
          <a:blip r:embed="rId3">
            <a:alphaModFix/>
          </a:blip>
          <a:srcRect l="19857" t="10318" r="19766" b="6804"/>
          <a:stretch/>
        </p:blipFill>
        <p:spPr>
          <a:xfrm>
            <a:off x="4407675" y="1235025"/>
            <a:ext cx="4424625" cy="3416399"/>
          </a:xfrm>
          <a:prstGeom prst="rect">
            <a:avLst/>
          </a:prstGeom>
          <a:noFill/>
          <a:ln>
            <a:noFill/>
          </a:ln>
        </p:spPr>
      </p:pic>
      <p:pic>
        <p:nvPicPr>
          <p:cNvPr id="367" name="Shape 367"/>
          <p:cNvPicPr preferRelativeResize="0"/>
          <p:nvPr/>
        </p:nvPicPr>
        <p:blipFill>
          <a:blip r:embed="rId4">
            <a:alphaModFix/>
          </a:blip>
          <a:stretch>
            <a:fillRect/>
          </a:stretch>
        </p:blipFill>
        <p:spPr>
          <a:xfrm>
            <a:off x="425700" y="1952737"/>
            <a:ext cx="3371850" cy="1724025"/>
          </a:xfrm>
          <a:prstGeom prst="rect">
            <a:avLst/>
          </a:prstGeom>
          <a:noFill/>
          <a:ln>
            <a:noFill/>
          </a:ln>
        </p:spPr>
      </p:pic>
      <p:sp>
        <p:nvSpPr>
          <p:cNvPr id="2" name="Oval 1"/>
          <p:cNvSpPr/>
          <p:nvPr/>
        </p:nvSpPr>
        <p:spPr>
          <a:xfrm>
            <a:off x="1756229" y="2924629"/>
            <a:ext cx="689428" cy="486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Buy the Book</a:t>
            </a:r>
          </a:p>
        </p:txBody>
      </p:sp>
      <p:pic>
        <p:nvPicPr>
          <p:cNvPr id="374" name="Shape 374"/>
          <p:cNvPicPr preferRelativeResize="0"/>
          <p:nvPr/>
        </p:nvPicPr>
        <p:blipFill rotWithShape="1">
          <a:blip r:embed="rId3">
            <a:alphaModFix/>
          </a:blip>
          <a:srcRect l="1549" t="10108" r="1013" b="3862"/>
          <a:stretch/>
        </p:blipFill>
        <p:spPr>
          <a:xfrm>
            <a:off x="2669999" y="1775925"/>
            <a:ext cx="6381748" cy="3169125"/>
          </a:xfrm>
          <a:prstGeom prst="rect">
            <a:avLst/>
          </a:prstGeom>
          <a:noFill/>
          <a:ln>
            <a:noFill/>
          </a:ln>
        </p:spPr>
      </p:pic>
      <p:pic>
        <p:nvPicPr>
          <p:cNvPr id="375" name="Shape 375"/>
          <p:cNvPicPr preferRelativeResize="0"/>
          <p:nvPr/>
        </p:nvPicPr>
        <p:blipFill>
          <a:blip r:embed="rId4">
            <a:alphaModFix/>
          </a:blip>
          <a:stretch>
            <a:fillRect/>
          </a:stretch>
        </p:blipFill>
        <p:spPr>
          <a:xfrm>
            <a:off x="311700" y="1092112"/>
            <a:ext cx="3371850" cy="1724025"/>
          </a:xfrm>
          <a:prstGeom prst="rect">
            <a:avLst/>
          </a:prstGeom>
          <a:noFill/>
          <a:ln>
            <a:noFill/>
          </a:ln>
        </p:spPr>
      </p:pic>
      <p:sp>
        <p:nvSpPr>
          <p:cNvPr id="6" name="Oval 5"/>
          <p:cNvSpPr/>
          <p:nvPr/>
        </p:nvSpPr>
        <p:spPr>
          <a:xfrm>
            <a:off x="1652911" y="2329909"/>
            <a:ext cx="689428" cy="486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11700" y="283025"/>
            <a:ext cx="8520600" cy="572700"/>
          </a:xfrm>
          <a:prstGeom prst="rect">
            <a:avLst/>
          </a:prstGeom>
        </p:spPr>
        <p:txBody>
          <a:bodyPr lIns="91425" tIns="91425" rIns="91425" bIns="91425" anchor="t" anchorCtr="0">
            <a:noAutofit/>
          </a:bodyPr>
          <a:lstStyle/>
          <a:p>
            <a:pPr lvl="0">
              <a:spcBef>
                <a:spcPts val="0"/>
              </a:spcBef>
              <a:buNone/>
            </a:pPr>
            <a:r>
              <a:rPr lang="en" dirty="0"/>
              <a:t>For Librarians </a:t>
            </a:r>
            <a:r>
              <a:rPr lang="en" dirty="0" smtClean="0"/>
              <a:t>Page</a:t>
            </a:r>
            <a:r>
              <a:rPr lang="en" dirty="0"/>
              <a:t>: Obtain new links</a:t>
            </a:r>
          </a:p>
        </p:txBody>
      </p:sp>
      <p:pic>
        <p:nvPicPr>
          <p:cNvPr id="2" name="Picture 1"/>
          <p:cNvPicPr>
            <a:picLocks noChangeAspect="1"/>
          </p:cNvPicPr>
          <p:nvPr/>
        </p:nvPicPr>
        <p:blipFill rotWithShape="1">
          <a:blip r:embed="rId3"/>
          <a:srcRect b="23676"/>
          <a:stretch/>
        </p:blipFill>
        <p:spPr>
          <a:xfrm>
            <a:off x="996509" y="1152475"/>
            <a:ext cx="6929311" cy="3327474"/>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Web Links</a:t>
            </a:r>
          </a:p>
        </p:txBody>
      </p:sp>
      <p:sp>
        <p:nvSpPr>
          <p:cNvPr id="381" name="Shape 381"/>
          <p:cNvSpPr txBox="1">
            <a:spLocks noGrp="1"/>
          </p:cNvSpPr>
          <p:nvPr>
            <p:ph type="body" idx="1"/>
          </p:nvPr>
        </p:nvSpPr>
        <p:spPr>
          <a:xfrm>
            <a:off x="311700" y="1152475"/>
            <a:ext cx="2290500" cy="3416400"/>
          </a:xfrm>
          <a:prstGeom prst="rect">
            <a:avLst/>
          </a:prstGeom>
        </p:spPr>
        <p:txBody>
          <a:bodyPr lIns="91425" tIns="91425" rIns="91425" bIns="91425" anchor="t" anchorCtr="0">
            <a:noAutofit/>
          </a:bodyPr>
          <a:lstStyle/>
          <a:p>
            <a:pPr marL="0" indent="0">
              <a:buNone/>
            </a:pPr>
            <a:r>
              <a:rPr lang="en" dirty="0"/>
              <a:t>Alphabetical listing of all websites included in TrueFLIX</a:t>
            </a:r>
          </a:p>
        </p:txBody>
      </p:sp>
      <p:pic>
        <p:nvPicPr>
          <p:cNvPr id="382" name="Shape 382"/>
          <p:cNvPicPr preferRelativeResize="0"/>
          <p:nvPr/>
        </p:nvPicPr>
        <p:blipFill rotWithShape="1">
          <a:blip r:embed="rId3">
            <a:alphaModFix/>
          </a:blip>
          <a:srcRect l="15325" t="8311" r="15325" b="6269"/>
          <a:stretch/>
        </p:blipFill>
        <p:spPr>
          <a:xfrm>
            <a:off x="2534549" y="636075"/>
            <a:ext cx="6297748" cy="4363875"/>
          </a:xfrm>
          <a:prstGeom prst="rect">
            <a:avLst/>
          </a:prstGeom>
          <a:noFill/>
          <a:ln>
            <a:noFill/>
          </a:ln>
        </p:spPr>
      </p:pic>
      <p:sp>
        <p:nvSpPr>
          <p:cNvPr id="383" name="Shape 383"/>
          <p:cNvSpPr/>
          <p:nvPr/>
        </p:nvSpPr>
        <p:spPr>
          <a:xfrm>
            <a:off x="6682136" y="798750"/>
            <a:ext cx="769800" cy="5727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b="1"/>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Resources</a:t>
            </a:r>
          </a:p>
        </p:txBody>
      </p:sp>
      <p:sp>
        <p:nvSpPr>
          <p:cNvPr id="389" name="Shape 389"/>
          <p:cNvSpPr txBox="1">
            <a:spLocks noGrp="1"/>
          </p:cNvSpPr>
          <p:nvPr>
            <p:ph type="body" idx="1"/>
          </p:nvPr>
        </p:nvSpPr>
        <p:spPr>
          <a:xfrm>
            <a:off x="311700" y="1152475"/>
            <a:ext cx="1930500" cy="3416400"/>
          </a:xfrm>
          <a:prstGeom prst="rect">
            <a:avLst/>
          </a:prstGeom>
        </p:spPr>
        <p:txBody>
          <a:bodyPr lIns="91425" tIns="91425" rIns="91425" bIns="91425" anchor="t" anchorCtr="0">
            <a:noAutofit/>
          </a:bodyPr>
          <a:lstStyle/>
          <a:p>
            <a:pPr marL="0" indent="0">
              <a:buNone/>
            </a:pPr>
            <a:r>
              <a:rPr lang="en" dirty="0"/>
              <a:t>Information about the elements included in TrueFLIX</a:t>
            </a:r>
          </a:p>
        </p:txBody>
      </p:sp>
      <p:pic>
        <p:nvPicPr>
          <p:cNvPr id="390" name="Shape 390"/>
          <p:cNvPicPr preferRelativeResize="0"/>
          <p:nvPr/>
        </p:nvPicPr>
        <p:blipFill rotWithShape="1">
          <a:blip r:embed="rId3">
            <a:alphaModFix/>
          </a:blip>
          <a:srcRect l="15172" t="10199" r="6982" b="5433"/>
          <a:stretch/>
        </p:blipFill>
        <p:spPr>
          <a:xfrm>
            <a:off x="2242125" y="925425"/>
            <a:ext cx="6809625" cy="4151250"/>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Downloadables</a:t>
            </a:r>
          </a:p>
        </p:txBody>
      </p:sp>
      <p:sp>
        <p:nvSpPr>
          <p:cNvPr id="398" name="Shape 398"/>
          <p:cNvSpPr txBox="1">
            <a:spLocks noGrp="1"/>
          </p:cNvSpPr>
          <p:nvPr>
            <p:ph type="body" idx="1"/>
          </p:nvPr>
        </p:nvSpPr>
        <p:spPr>
          <a:xfrm>
            <a:off x="311700" y="1152475"/>
            <a:ext cx="3029400" cy="3416400"/>
          </a:xfrm>
          <a:prstGeom prst="rect">
            <a:avLst/>
          </a:prstGeom>
        </p:spPr>
        <p:txBody>
          <a:bodyPr lIns="91425" tIns="91425" rIns="91425" bIns="91425" anchor="t" anchorCtr="0">
            <a:noAutofit/>
          </a:bodyPr>
          <a:lstStyle/>
          <a:p>
            <a:pPr lvl="0">
              <a:spcBef>
                <a:spcPts val="0"/>
              </a:spcBef>
              <a:buNone/>
            </a:pPr>
            <a:r>
              <a:rPr lang="en"/>
              <a:t>Newsletters</a:t>
            </a:r>
          </a:p>
          <a:p>
            <a:pPr lvl="0">
              <a:spcBef>
                <a:spcPts val="0"/>
              </a:spcBef>
              <a:buNone/>
            </a:pPr>
            <a:r>
              <a:rPr lang="en"/>
              <a:t>MARC records</a:t>
            </a:r>
          </a:p>
          <a:p>
            <a:pPr lvl="0">
              <a:spcBef>
                <a:spcPts val="0"/>
              </a:spcBef>
              <a:buNone/>
            </a:pPr>
            <a:r>
              <a:rPr lang="en"/>
              <a:t>Customizable letters</a:t>
            </a:r>
          </a:p>
          <a:p>
            <a:pPr lvl="0">
              <a:spcBef>
                <a:spcPts val="0"/>
              </a:spcBef>
              <a:buNone/>
            </a:pPr>
            <a:r>
              <a:rPr lang="en"/>
              <a:t>and more!</a:t>
            </a:r>
          </a:p>
        </p:txBody>
      </p:sp>
      <p:pic>
        <p:nvPicPr>
          <p:cNvPr id="399" name="Shape 399"/>
          <p:cNvPicPr preferRelativeResize="0"/>
          <p:nvPr/>
        </p:nvPicPr>
        <p:blipFill rotWithShape="1">
          <a:blip r:embed="rId3">
            <a:alphaModFix/>
          </a:blip>
          <a:srcRect l="21372" t="10127" r="17840" b="5619"/>
          <a:stretch/>
        </p:blipFill>
        <p:spPr>
          <a:xfrm>
            <a:off x="3341250" y="621675"/>
            <a:ext cx="5558625" cy="4333500"/>
          </a:xfrm>
          <a:prstGeom prst="rect">
            <a:avLst/>
          </a:prstGeom>
          <a:noFill/>
          <a:ln>
            <a:noFill/>
          </a:ln>
        </p:spPr>
      </p:pic>
      <p:pic>
        <p:nvPicPr>
          <p:cNvPr id="2" name="Picture 1"/>
          <p:cNvPicPr>
            <a:picLocks noChangeAspect="1"/>
          </p:cNvPicPr>
          <p:nvPr/>
        </p:nvPicPr>
        <p:blipFill>
          <a:blip r:embed="rId4"/>
          <a:stretch>
            <a:fillRect/>
          </a:stretch>
        </p:blipFill>
        <p:spPr>
          <a:xfrm>
            <a:off x="675595" y="3072543"/>
            <a:ext cx="2800278" cy="1496332"/>
          </a:xfrm>
          <a:prstGeom prst="rect">
            <a:avLst/>
          </a:prstGeom>
          <a:ln w="53975" cmpd="sng">
            <a:solidFill>
              <a:srgbClr val="FF0000"/>
            </a:solidFill>
          </a:ln>
          <a:effectLst>
            <a:softEdge rad="31750"/>
          </a:effectLst>
        </p:spPr>
      </p:pic>
      <p:cxnSp>
        <p:nvCxnSpPr>
          <p:cNvPr id="4" name="Straight Arrow Connector 3"/>
          <p:cNvCxnSpPr/>
          <p:nvPr/>
        </p:nvCxnSpPr>
        <p:spPr>
          <a:xfrm flipV="1">
            <a:off x="732971" y="4064000"/>
            <a:ext cx="595086" cy="7257"/>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Help</a:t>
            </a:r>
          </a:p>
        </p:txBody>
      </p:sp>
      <p:pic>
        <p:nvPicPr>
          <p:cNvPr id="406" name="Shape 406"/>
          <p:cNvPicPr preferRelativeResize="0"/>
          <p:nvPr/>
        </p:nvPicPr>
        <p:blipFill rotWithShape="1">
          <a:blip r:embed="rId3">
            <a:alphaModFix/>
          </a:blip>
          <a:srcRect l="14614" t="10705" r="16515" b="4057"/>
          <a:stretch/>
        </p:blipFill>
        <p:spPr>
          <a:xfrm>
            <a:off x="1680750" y="577487"/>
            <a:ext cx="6297748" cy="4384125"/>
          </a:xfrm>
          <a:prstGeom prst="rect">
            <a:avLst/>
          </a:prstGeom>
          <a:noFill/>
          <a:ln>
            <a:noFill/>
          </a:ln>
        </p:spPr>
      </p:pic>
      <p:sp>
        <p:nvSpPr>
          <p:cNvPr id="2" name="Right Arrow 1"/>
          <p:cNvSpPr/>
          <p:nvPr/>
        </p:nvSpPr>
        <p:spPr>
          <a:xfrm>
            <a:off x="493486" y="1734457"/>
            <a:ext cx="1187264" cy="5007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311700" y="3941125"/>
            <a:ext cx="8520600" cy="572700"/>
          </a:xfrm>
          <a:prstGeom prst="rect">
            <a:avLst/>
          </a:prstGeom>
        </p:spPr>
        <p:txBody>
          <a:bodyPr lIns="91425" tIns="91425" rIns="91425" bIns="91425" anchor="t" anchorCtr="0">
            <a:noAutofit/>
          </a:bodyPr>
          <a:lstStyle/>
          <a:p>
            <a:pPr lvl="0" algn="ctr">
              <a:spcBef>
                <a:spcPts val="0"/>
              </a:spcBef>
              <a:buNone/>
            </a:pPr>
            <a:r>
              <a:rPr lang="en"/>
              <a:t>15 minute break</a:t>
            </a:r>
          </a:p>
        </p:txBody>
      </p:sp>
      <p:pic>
        <p:nvPicPr>
          <p:cNvPr id="412" name="Shape 412" descr="Act 1 — Bubble Wrap on Vimeo"/>
          <p:cNvPicPr preferRelativeResize="0"/>
          <p:nvPr/>
        </p:nvPicPr>
        <p:blipFill>
          <a:blip r:embed="rId3">
            <a:alphaModFix/>
          </a:blip>
          <a:stretch>
            <a:fillRect/>
          </a:stretch>
        </p:blipFill>
        <p:spPr>
          <a:xfrm>
            <a:off x="1409900" y="190600"/>
            <a:ext cx="6073600" cy="3416400"/>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BookFLIX</a:t>
            </a:r>
          </a:p>
        </p:txBody>
      </p:sp>
      <p:sp>
        <p:nvSpPr>
          <p:cNvPr id="418" name="Shape 418"/>
          <p:cNvSpPr txBox="1">
            <a:spLocks noGrp="1"/>
          </p:cNvSpPr>
          <p:nvPr>
            <p:ph type="body" idx="1"/>
          </p:nvPr>
        </p:nvSpPr>
        <p:spPr>
          <a:prstGeom prst="rect">
            <a:avLst/>
          </a:prstGeom>
        </p:spPr>
        <p:txBody>
          <a:bodyPr lIns="91425" tIns="91425" rIns="91425" bIns="91425" anchor="t" anchorCtr="0">
            <a:noAutofit/>
          </a:bodyPr>
          <a:lstStyle/>
          <a:p>
            <a:pPr marL="457200" lvl="0" indent="-228600" rtl="0">
              <a:lnSpc>
                <a:spcPct val="150000"/>
              </a:lnSpc>
              <a:spcBef>
                <a:spcPts val="0"/>
              </a:spcBef>
              <a:buChar char="●"/>
            </a:pPr>
            <a:r>
              <a:rPr lang="en" dirty="0"/>
              <a:t>Geared towards students in PK through grade </a:t>
            </a:r>
            <a:r>
              <a:rPr lang="en" dirty="0" smtClean="0"/>
              <a:t>3</a:t>
            </a:r>
          </a:p>
          <a:p>
            <a:pPr marL="457200" lvl="0" indent="-228600" rtl="0">
              <a:lnSpc>
                <a:spcPct val="150000"/>
              </a:lnSpc>
              <a:spcBef>
                <a:spcPts val="0"/>
              </a:spcBef>
              <a:buChar char="●"/>
            </a:pPr>
            <a:r>
              <a:rPr lang="en" dirty="0" smtClean="0"/>
              <a:t>Unlimited, simultaneous access</a:t>
            </a:r>
          </a:p>
          <a:p>
            <a:pPr marL="457200" lvl="0" indent="-228600" rtl="0">
              <a:lnSpc>
                <a:spcPct val="150000"/>
              </a:lnSpc>
              <a:spcBef>
                <a:spcPts val="0"/>
              </a:spcBef>
              <a:buChar char="●"/>
            </a:pPr>
            <a:r>
              <a:rPr lang="en" dirty="0" smtClean="0"/>
              <a:t>Stregthens early literacy skills</a:t>
            </a:r>
          </a:p>
          <a:p>
            <a:pPr marL="457200" lvl="0" indent="-228600" rtl="0">
              <a:lnSpc>
                <a:spcPct val="150000"/>
              </a:lnSpc>
              <a:spcBef>
                <a:spcPts val="0"/>
              </a:spcBef>
              <a:buChar char="●"/>
            </a:pPr>
            <a:r>
              <a:rPr lang="en" dirty="0" smtClean="0"/>
              <a:t>Builds fluency, vocabulary, and comprehension</a:t>
            </a:r>
            <a:endParaRPr lang="en" dirty="0"/>
          </a:p>
          <a:p>
            <a:pPr marL="457200" lvl="0" indent="-228600" rtl="0">
              <a:lnSpc>
                <a:spcPct val="150000"/>
              </a:lnSpc>
              <a:spcBef>
                <a:spcPts val="0"/>
              </a:spcBef>
              <a:buChar char="●"/>
            </a:pPr>
            <a:r>
              <a:rPr lang="en" dirty="0" smtClean="0"/>
              <a:t>120 fiction </a:t>
            </a:r>
            <a:r>
              <a:rPr lang="en" dirty="0"/>
              <a:t>and non-fiction </a:t>
            </a:r>
            <a:r>
              <a:rPr lang="en" dirty="0" smtClean="0"/>
              <a:t>pairings</a:t>
            </a:r>
            <a:endParaRPr lang="en" dirty="0"/>
          </a:p>
          <a:p>
            <a:pPr marL="914400" lvl="1" indent="-228600">
              <a:lnSpc>
                <a:spcPct val="150000"/>
              </a:lnSpc>
              <a:spcBef>
                <a:spcPts val="0"/>
              </a:spcBef>
              <a:buChar char="○"/>
            </a:pPr>
            <a:r>
              <a:rPr lang="en" dirty="0"/>
              <a:t>Award-winning Scholastic Imprint fiction </a:t>
            </a:r>
            <a:r>
              <a:rPr lang="en" dirty="0" smtClean="0"/>
              <a:t>books</a:t>
            </a:r>
          </a:p>
          <a:p>
            <a:pPr marL="914400" lvl="1" indent="-228600">
              <a:spcBef>
                <a:spcPts val="0"/>
              </a:spcBef>
              <a:buChar char="○"/>
            </a:pPr>
            <a:endParaRPr lang="en" dirty="0"/>
          </a:p>
          <a:p>
            <a:pPr marL="914400" lvl="1" indent="-228600">
              <a:spcBef>
                <a:spcPts val="0"/>
              </a:spcBef>
              <a:buChar char="○"/>
            </a:pPr>
            <a:endParaRPr lang="en" dirty="0" smtClean="0"/>
          </a:p>
          <a:p>
            <a:pPr marL="914400" lvl="1" indent="-228600">
              <a:spcBef>
                <a:spcPts val="0"/>
              </a:spcBef>
              <a:buChar char="○"/>
            </a:pPr>
            <a:endParaRPr lang="en" dirty="0"/>
          </a:p>
          <a:p>
            <a:pPr marL="914400" lvl="1" indent="-228600">
              <a:spcBef>
                <a:spcPts val="0"/>
              </a:spcBef>
              <a:buChar char="○"/>
            </a:pPr>
            <a:endParaRPr lang="en" dirty="0" smtClean="0"/>
          </a:p>
          <a:p>
            <a:pPr marL="914400" lvl="1" indent="-228600">
              <a:spcBef>
                <a:spcPts val="0"/>
              </a:spcBef>
              <a:buChar char="○"/>
            </a:pPr>
            <a:endParaRPr lang="en" dirty="0"/>
          </a:p>
        </p:txBody>
      </p:sp>
      <p:pic>
        <p:nvPicPr>
          <p:cNvPr id="419" name="Shape 419"/>
          <p:cNvPicPr preferRelativeResize="0"/>
          <p:nvPr/>
        </p:nvPicPr>
        <p:blipFill>
          <a:blip r:embed="rId3">
            <a:alphaModFix/>
          </a:blip>
          <a:stretch>
            <a:fillRect/>
          </a:stretch>
        </p:blipFill>
        <p:spPr>
          <a:xfrm>
            <a:off x="209625" y="445022"/>
            <a:ext cx="2191299" cy="704325"/>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Main Page</a:t>
            </a:r>
          </a:p>
        </p:txBody>
      </p:sp>
      <p:sp>
        <p:nvSpPr>
          <p:cNvPr id="425" name="Shape 425"/>
          <p:cNvSpPr txBox="1">
            <a:spLocks noGrp="1"/>
          </p:cNvSpPr>
          <p:nvPr>
            <p:ph type="body" idx="1"/>
          </p:nvPr>
        </p:nvSpPr>
        <p:spPr>
          <a:xfrm>
            <a:off x="311700" y="1152475"/>
            <a:ext cx="2334300" cy="3416400"/>
          </a:xfrm>
          <a:prstGeom prst="rect">
            <a:avLst/>
          </a:prstGeom>
        </p:spPr>
        <p:txBody>
          <a:bodyPr lIns="91425" tIns="91425" rIns="91425" bIns="91425" anchor="t" anchorCtr="0">
            <a:noAutofit/>
          </a:bodyPr>
          <a:lstStyle/>
          <a:p>
            <a:pPr lvl="0">
              <a:spcBef>
                <a:spcPts val="0"/>
              </a:spcBef>
              <a:buNone/>
            </a:pPr>
            <a:r>
              <a:rPr lang="en" dirty="0"/>
              <a:t>Featured </a:t>
            </a:r>
            <a:r>
              <a:rPr lang="en" dirty="0" smtClean="0"/>
              <a:t>Pair</a:t>
            </a:r>
          </a:p>
          <a:p>
            <a:pPr lvl="0">
              <a:spcBef>
                <a:spcPts val="0"/>
              </a:spcBef>
              <a:buNone/>
            </a:pPr>
            <a:endParaRPr lang="en" dirty="0"/>
          </a:p>
          <a:p>
            <a:pPr lvl="0">
              <a:spcBef>
                <a:spcPts val="0"/>
              </a:spcBef>
              <a:buNone/>
            </a:pPr>
            <a:r>
              <a:rPr lang="en" dirty="0"/>
              <a:t>9 Categories</a:t>
            </a:r>
          </a:p>
          <a:p>
            <a:pPr marL="457200" lvl="0" indent="-304800" rtl="0">
              <a:spcBef>
                <a:spcPts val="0"/>
              </a:spcBef>
              <a:buSzPct val="100000"/>
              <a:buChar char="●"/>
            </a:pPr>
            <a:r>
              <a:rPr lang="en" sz="1200" dirty="0"/>
              <a:t>Animals and Adventure</a:t>
            </a:r>
          </a:p>
          <a:p>
            <a:pPr marL="457200" lvl="0" indent="-304800" rtl="0">
              <a:spcBef>
                <a:spcPts val="0"/>
              </a:spcBef>
              <a:buSzPct val="100000"/>
              <a:buChar char="●"/>
            </a:pPr>
            <a:r>
              <a:rPr lang="en" sz="1200" dirty="0"/>
              <a:t>Earth and Sky</a:t>
            </a:r>
          </a:p>
          <a:p>
            <a:pPr marL="457200" lvl="0" indent="-304800" rtl="0">
              <a:spcBef>
                <a:spcPts val="0"/>
              </a:spcBef>
              <a:buSzPct val="100000"/>
              <a:buChar char="●"/>
            </a:pPr>
            <a:r>
              <a:rPr lang="en" sz="1200" dirty="0"/>
              <a:t>People and Places</a:t>
            </a:r>
          </a:p>
          <a:p>
            <a:pPr marL="457200" lvl="0" indent="-304800" rtl="0">
              <a:spcBef>
                <a:spcPts val="0"/>
              </a:spcBef>
              <a:buSzPct val="100000"/>
              <a:buChar char="●"/>
            </a:pPr>
            <a:r>
              <a:rPr lang="en" sz="1200" dirty="0"/>
              <a:t>ABC’s and 123’s</a:t>
            </a:r>
          </a:p>
          <a:p>
            <a:pPr marL="457200" lvl="0" indent="-304800" rtl="0">
              <a:spcBef>
                <a:spcPts val="0"/>
              </a:spcBef>
              <a:buSzPct val="100000"/>
              <a:buChar char="●"/>
            </a:pPr>
            <a:r>
              <a:rPr lang="en" sz="1200" dirty="0"/>
              <a:t>Family and Community</a:t>
            </a:r>
          </a:p>
          <a:p>
            <a:pPr marL="457200" lvl="0" indent="-304800" rtl="0">
              <a:spcBef>
                <a:spcPts val="0"/>
              </a:spcBef>
              <a:buSzPct val="100000"/>
              <a:buChar char="●"/>
            </a:pPr>
            <a:r>
              <a:rPr lang="en" sz="1200" dirty="0"/>
              <a:t>Music and Rhyme</a:t>
            </a:r>
          </a:p>
          <a:p>
            <a:pPr marL="457200" lvl="0" indent="-304800" rtl="0">
              <a:spcBef>
                <a:spcPts val="0"/>
              </a:spcBef>
              <a:buSzPct val="100000"/>
              <a:buChar char="●"/>
            </a:pPr>
            <a:r>
              <a:rPr lang="en" sz="1200" dirty="0"/>
              <a:t>Adventure</a:t>
            </a:r>
          </a:p>
          <a:p>
            <a:pPr marL="457200" lvl="0" indent="-304800" rtl="0">
              <a:spcBef>
                <a:spcPts val="0"/>
              </a:spcBef>
              <a:buSzPct val="100000"/>
              <a:buChar char="●"/>
            </a:pPr>
            <a:r>
              <a:rPr lang="en" sz="1200" dirty="0"/>
              <a:t>Celebrations</a:t>
            </a:r>
          </a:p>
          <a:p>
            <a:pPr marL="457200" lvl="0" indent="-304800">
              <a:spcBef>
                <a:spcPts val="0"/>
              </a:spcBef>
              <a:buSzPct val="100000"/>
              <a:buChar char="●"/>
            </a:pPr>
            <a:r>
              <a:rPr lang="en" sz="1200" dirty="0"/>
              <a:t>Imagination</a:t>
            </a:r>
          </a:p>
        </p:txBody>
      </p:sp>
      <p:pic>
        <p:nvPicPr>
          <p:cNvPr id="426" name="Shape 426"/>
          <p:cNvPicPr preferRelativeResize="0"/>
          <p:nvPr/>
        </p:nvPicPr>
        <p:blipFill rotWithShape="1">
          <a:blip r:embed="rId3">
            <a:alphaModFix/>
          </a:blip>
          <a:srcRect l="17387" t="10377" r="14958" b="6021"/>
          <a:stretch/>
        </p:blipFill>
        <p:spPr>
          <a:xfrm>
            <a:off x="2645925" y="776513"/>
            <a:ext cx="6186374" cy="4300161"/>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Choosing a Category</a:t>
            </a:r>
          </a:p>
        </p:txBody>
      </p:sp>
      <p:sp>
        <p:nvSpPr>
          <p:cNvPr id="432" name="Shape 432"/>
          <p:cNvSpPr txBox="1">
            <a:spLocks noGrp="1"/>
          </p:cNvSpPr>
          <p:nvPr>
            <p:ph type="body" idx="1"/>
          </p:nvPr>
        </p:nvSpPr>
        <p:spPr>
          <a:xfrm>
            <a:off x="311700" y="1152475"/>
            <a:ext cx="3049800" cy="3416400"/>
          </a:xfrm>
          <a:prstGeom prst="rect">
            <a:avLst/>
          </a:prstGeom>
        </p:spPr>
        <p:txBody>
          <a:bodyPr lIns="91425" tIns="91425" rIns="91425" bIns="91425" anchor="t" anchorCtr="0">
            <a:noAutofit/>
          </a:bodyPr>
          <a:lstStyle/>
          <a:p>
            <a:pPr marL="0" indent="0">
              <a:buNone/>
            </a:pPr>
            <a:r>
              <a:rPr lang="en" dirty="0"/>
              <a:t>View pairings </a:t>
            </a:r>
            <a:r>
              <a:rPr lang="en" dirty="0" smtClean="0"/>
              <a:t>easily</a:t>
            </a:r>
          </a:p>
          <a:p>
            <a:pPr marL="0" indent="0">
              <a:buNone/>
            </a:pPr>
            <a:endParaRPr lang="en" dirty="0"/>
          </a:p>
          <a:p>
            <a:pPr lvl="0">
              <a:spcBef>
                <a:spcPts val="0"/>
              </a:spcBef>
              <a:buNone/>
            </a:pPr>
            <a:r>
              <a:rPr lang="en" dirty="0"/>
              <a:t>2 ways to navigate pages of pairings</a:t>
            </a:r>
            <a:r>
              <a:rPr lang="en" dirty="0" smtClean="0"/>
              <a:t>:</a:t>
            </a:r>
          </a:p>
          <a:p>
            <a:pPr lvl="0">
              <a:spcBef>
                <a:spcPts val="0"/>
              </a:spcBef>
              <a:buNone/>
            </a:pPr>
            <a:endParaRPr lang="en" dirty="0"/>
          </a:p>
          <a:p>
            <a:pPr marL="457200" lvl="0" indent="-228600" rtl="0">
              <a:spcBef>
                <a:spcPts val="0"/>
              </a:spcBef>
              <a:buChar char="●"/>
            </a:pPr>
            <a:r>
              <a:rPr lang="en" dirty="0"/>
              <a:t>“Turn Page” </a:t>
            </a:r>
            <a:r>
              <a:rPr lang="en" dirty="0" smtClean="0"/>
              <a:t>link</a:t>
            </a:r>
          </a:p>
          <a:p>
            <a:pPr marL="228600" lvl="0" indent="0" rtl="0">
              <a:spcBef>
                <a:spcPts val="0"/>
              </a:spcBef>
              <a:buNone/>
            </a:pPr>
            <a:endParaRPr lang="en" dirty="0"/>
          </a:p>
          <a:p>
            <a:pPr marL="457200" lvl="0" indent="-228600">
              <a:spcBef>
                <a:spcPts val="0"/>
              </a:spcBef>
              <a:buChar char="●"/>
            </a:pPr>
            <a:r>
              <a:rPr lang="en" dirty="0"/>
              <a:t>Tabbed pairing listing on right side of page</a:t>
            </a:r>
          </a:p>
        </p:txBody>
      </p:sp>
      <p:pic>
        <p:nvPicPr>
          <p:cNvPr id="433" name="Shape 433"/>
          <p:cNvPicPr preferRelativeResize="0"/>
          <p:nvPr/>
        </p:nvPicPr>
        <p:blipFill rotWithShape="1">
          <a:blip r:embed="rId3">
            <a:alphaModFix/>
          </a:blip>
          <a:srcRect l="20705" t="10122" r="20387" b="11168"/>
          <a:stretch/>
        </p:blipFill>
        <p:spPr>
          <a:xfrm>
            <a:off x="3536925" y="1017725"/>
            <a:ext cx="5386497" cy="4048450"/>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Pairing</a:t>
            </a:r>
          </a:p>
        </p:txBody>
      </p:sp>
      <p:sp>
        <p:nvSpPr>
          <p:cNvPr id="439" name="Shape 439"/>
          <p:cNvSpPr txBox="1">
            <a:spLocks noGrp="1"/>
          </p:cNvSpPr>
          <p:nvPr>
            <p:ph type="body" idx="1"/>
          </p:nvPr>
        </p:nvSpPr>
        <p:spPr>
          <a:xfrm>
            <a:off x="311700" y="1152475"/>
            <a:ext cx="2502900" cy="3416400"/>
          </a:xfrm>
          <a:prstGeom prst="rect">
            <a:avLst/>
          </a:prstGeom>
        </p:spPr>
        <p:txBody>
          <a:bodyPr lIns="91425" tIns="91425" rIns="91425" bIns="91425" anchor="t" anchorCtr="0">
            <a:noAutofit/>
          </a:bodyPr>
          <a:lstStyle/>
          <a:p>
            <a:pPr marL="0" indent="0">
              <a:buNone/>
            </a:pPr>
            <a:r>
              <a:rPr lang="en" sz="1800" dirty="0" smtClean="0"/>
              <a:t>Fiction and non-fiction pairing</a:t>
            </a:r>
          </a:p>
          <a:p>
            <a:pPr lvl="0">
              <a:spcBef>
                <a:spcPts val="0"/>
              </a:spcBef>
              <a:buNone/>
            </a:pPr>
            <a:endParaRPr lang="en" sz="1800" dirty="0"/>
          </a:p>
          <a:p>
            <a:pPr lvl="0">
              <a:spcBef>
                <a:spcPts val="0"/>
              </a:spcBef>
              <a:buNone/>
            </a:pPr>
            <a:r>
              <a:rPr lang="en" sz="1800" dirty="0" smtClean="0"/>
              <a:t>Static </a:t>
            </a:r>
            <a:r>
              <a:rPr lang="en" sz="1800" dirty="0"/>
              <a:t>left menu</a:t>
            </a:r>
          </a:p>
          <a:p>
            <a:pPr marL="457200" lvl="0" indent="-228600" rtl="0">
              <a:lnSpc>
                <a:spcPct val="150000"/>
              </a:lnSpc>
              <a:spcBef>
                <a:spcPts val="0"/>
              </a:spcBef>
              <a:buChar char="●"/>
            </a:pPr>
            <a:r>
              <a:rPr lang="en" sz="1800" dirty="0"/>
              <a:t>Watch the Story</a:t>
            </a:r>
            <a:r>
              <a:rPr lang="en" sz="1800" dirty="0" smtClean="0"/>
              <a:t>!</a:t>
            </a:r>
          </a:p>
          <a:p>
            <a:pPr marL="457200" lvl="0" indent="-228600" rtl="0">
              <a:lnSpc>
                <a:spcPct val="150000"/>
              </a:lnSpc>
              <a:spcBef>
                <a:spcPts val="0"/>
              </a:spcBef>
              <a:buChar char="●"/>
            </a:pPr>
            <a:r>
              <a:rPr lang="en" sz="1800" dirty="0" smtClean="0"/>
              <a:t>Read </a:t>
            </a:r>
            <a:r>
              <a:rPr lang="en" sz="1800" dirty="0"/>
              <a:t>the Book!</a:t>
            </a:r>
          </a:p>
          <a:p>
            <a:pPr marL="457200" lvl="0" indent="-228600" rtl="0">
              <a:lnSpc>
                <a:spcPct val="150000"/>
              </a:lnSpc>
              <a:spcBef>
                <a:spcPts val="0"/>
              </a:spcBef>
              <a:buChar char="●"/>
            </a:pPr>
            <a:r>
              <a:rPr lang="en" sz="1800" dirty="0"/>
              <a:t>Puzzlers!</a:t>
            </a:r>
          </a:p>
          <a:p>
            <a:pPr marL="457200" lvl="0" indent="-228600" rtl="0">
              <a:lnSpc>
                <a:spcPct val="150000"/>
              </a:lnSpc>
              <a:spcBef>
                <a:spcPts val="0"/>
              </a:spcBef>
              <a:buChar char="●"/>
            </a:pPr>
            <a:r>
              <a:rPr lang="en" sz="1800" dirty="0"/>
              <a:t>Meet the Author</a:t>
            </a:r>
          </a:p>
          <a:p>
            <a:pPr marL="457200" lvl="0" indent="-228600">
              <a:lnSpc>
                <a:spcPct val="150000"/>
              </a:lnSpc>
              <a:spcBef>
                <a:spcPts val="0"/>
              </a:spcBef>
              <a:buChar char="●"/>
            </a:pPr>
            <a:r>
              <a:rPr lang="en" sz="1800" dirty="0"/>
              <a:t>More--back to category pairings</a:t>
            </a:r>
          </a:p>
        </p:txBody>
      </p:sp>
      <p:pic>
        <p:nvPicPr>
          <p:cNvPr id="440" name="Shape 440"/>
          <p:cNvPicPr preferRelativeResize="0"/>
          <p:nvPr/>
        </p:nvPicPr>
        <p:blipFill>
          <a:blip r:embed="rId3">
            <a:alphaModFix/>
          </a:blip>
          <a:stretch>
            <a:fillRect/>
          </a:stretch>
        </p:blipFill>
        <p:spPr>
          <a:xfrm>
            <a:off x="2814742" y="0"/>
            <a:ext cx="6248266" cy="5143500"/>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Watch the Story</a:t>
            </a:r>
          </a:p>
        </p:txBody>
      </p:sp>
      <p:sp>
        <p:nvSpPr>
          <p:cNvPr id="446" name="Shape 446"/>
          <p:cNvSpPr txBox="1">
            <a:spLocks noGrp="1"/>
          </p:cNvSpPr>
          <p:nvPr>
            <p:ph type="body" idx="1"/>
          </p:nvPr>
        </p:nvSpPr>
        <p:spPr>
          <a:xfrm>
            <a:off x="151875" y="1152475"/>
            <a:ext cx="2784000" cy="3416400"/>
          </a:xfrm>
          <a:prstGeom prst="rect">
            <a:avLst/>
          </a:prstGeom>
        </p:spPr>
        <p:txBody>
          <a:bodyPr lIns="91425" tIns="91425" rIns="91425" bIns="91425" anchor="t" anchorCtr="0">
            <a:noAutofit/>
          </a:bodyPr>
          <a:lstStyle/>
          <a:p>
            <a:r>
              <a:rPr lang="en" dirty="0"/>
              <a:t>Spanish is available for some titles (Español button</a:t>
            </a:r>
            <a:r>
              <a:rPr lang="en" dirty="0" smtClean="0"/>
              <a:t>)</a:t>
            </a:r>
          </a:p>
          <a:p>
            <a:pPr marL="0" indent="0">
              <a:buNone/>
            </a:pPr>
            <a:endParaRPr lang="en" dirty="0"/>
          </a:p>
          <a:p>
            <a:r>
              <a:rPr lang="en" dirty="0"/>
              <a:t>Optional Read Along (closed captioning</a:t>
            </a:r>
            <a:r>
              <a:rPr lang="en" dirty="0" smtClean="0"/>
              <a:t>)</a:t>
            </a:r>
          </a:p>
          <a:p>
            <a:pPr marL="0" indent="0">
              <a:buNone/>
            </a:pPr>
            <a:endParaRPr lang="en" dirty="0"/>
          </a:p>
          <a:p>
            <a:r>
              <a:rPr lang="en" dirty="0"/>
              <a:t>Full screen viewing</a:t>
            </a:r>
          </a:p>
        </p:txBody>
      </p:sp>
      <p:pic>
        <p:nvPicPr>
          <p:cNvPr id="447" name="Shape 447"/>
          <p:cNvPicPr preferRelativeResize="0"/>
          <p:nvPr/>
        </p:nvPicPr>
        <p:blipFill>
          <a:blip r:embed="rId3">
            <a:alphaModFix/>
          </a:blip>
          <a:stretch>
            <a:fillRect/>
          </a:stretch>
        </p:blipFill>
        <p:spPr>
          <a:xfrm>
            <a:off x="3120571" y="217713"/>
            <a:ext cx="5942817" cy="4976411"/>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US" dirty="0" smtClean="0"/>
              <a:t>New Links</a:t>
            </a:r>
            <a:endParaRPr dirty="0"/>
          </a:p>
        </p:txBody>
      </p:sp>
      <p:sp>
        <p:nvSpPr>
          <p:cNvPr id="98" name="Shape 98"/>
          <p:cNvSpPr txBox="1">
            <a:spLocks noGrp="1"/>
          </p:cNvSpPr>
          <p:nvPr>
            <p:ph type="body" idx="1"/>
          </p:nvPr>
        </p:nvSpPr>
        <p:spPr>
          <a:xfrm>
            <a:off x="311700" y="4271407"/>
            <a:ext cx="3999900" cy="678886"/>
          </a:xfrm>
          <a:prstGeom prst="rect">
            <a:avLst/>
          </a:prstGeom>
        </p:spPr>
        <p:txBody>
          <a:bodyPr lIns="91425" tIns="91425" rIns="91425" bIns="91425" anchor="t" anchorCtr="0">
            <a:noAutofit/>
          </a:bodyPr>
          <a:lstStyle/>
          <a:p>
            <a:pPr marL="0" indent="0">
              <a:buNone/>
            </a:pPr>
            <a:r>
              <a:rPr lang="en" dirty="0"/>
              <a:t>Test links </a:t>
            </a:r>
            <a:r>
              <a:rPr lang="en" dirty="0" smtClean="0"/>
              <a:t>from this page first before changing on site.</a:t>
            </a:r>
            <a:endParaRPr lang="en" dirty="0"/>
          </a:p>
        </p:txBody>
      </p:sp>
      <p:sp>
        <p:nvSpPr>
          <p:cNvPr id="99" name="Shape 99"/>
          <p:cNvSpPr txBox="1">
            <a:spLocks noGrp="1"/>
          </p:cNvSpPr>
          <p:nvPr>
            <p:ph type="body" idx="2"/>
          </p:nvPr>
        </p:nvSpPr>
        <p:spPr>
          <a:xfrm>
            <a:off x="4832400" y="4246350"/>
            <a:ext cx="3999900" cy="729000"/>
          </a:xfrm>
          <a:prstGeom prst="rect">
            <a:avLst/>
          </a:prstGeom>
        </p:spPr>
        <p:txBody>
          <a:bodyPr lIns="91425" tIns="91425" rIns="91425" bIns="91425" anchor="t" anchorCtr="0">
            <a:noAutofit/>
          </a:bodyPr>
          <a:lstStyle/>
          <a:p>
            <a:pPr marL="0" indent="0">
              <a:buNone/>
            </a:pPr>
            <a:r>
              <a:rPr lang="en" dirty="0"/>
              <a:t>Any </a:t>
            </a:r>
            <a:r>
              <a:rPr lang="en" dirty="0" smtClean="0"/>
              <a:t>Powerlibrary.net </a:t>
            </a:r>
            <a:r>
              <a:rPr lang="en" dirty="0"/>
              <a:t>links need to be changed ASAP as they will no longer work after </a:t>
            </a:r>
            <a:r>
              <a:rPr lang="en" dirty="0" smtClean="0"/>
              <a:t>10/31/17</a:t>
            </a:r>
            <a:r>
              <a:rPr lang="en" dirty="0"/>
              <a:t>.</a:t>
            </a:r>
          </a:p>
        </p:txBody>
      </p:sp>
      <p:pic>
        <p:nvPicPr>
          <p:cNvPr id="2" name="Picture 1"/>
          <p:cNvPicPr>
            <a:picLocks noChangeAspect="1"/>
          </p:cNvPicPr>
          <p:nvPr/>
        </p:nvPicPr>
        <p:blipFill>
          <a:blip r:embed="rId3"/>
          <a:stretch>
            <a:fillRect/>
          </a:stretch>
        </p:blipFill>
        <p:spPr>
          <a:xfrm>
            <a:off x="2794000" y="290620"/>
            <a:ext cx="4771344" cy="395573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Read the Book</a:t>
            </a:r>
          </a:p>
        </p:txBody>
      </p:sp>
      <p:sp>
        <p:nvSpPr>
          <p:cNvPr id="453" name="Shape 453"/>
          <p:cNvSpPr txBox="1">
            <a:spLocks noGrp="1"/>
          </p:cNvSpPr>
          <p:nvPr>
            <p:ph type="body" idx="1"/>
          </p:nvPr>
        </p:nvSpPr>
        <p:spPr>
          <a:prstGeom prst="rect">
            <a:avLst/>
          </a:prstGeom>
        </p:spPr>
        <p:txBody>
          <a:bodyPr lIns="91425" tIns="91425" rIns="91425" bIns="91425" anchor="t" anchorCtr="0">
            <a:noAutofit/>
          </a:bodyPr>
          <a:lstStyle/>
          <a:p>
            <a:pPr lvl="0">
              <a:spcBef>
                <a:spcPts val="0"/>
              </a:spcBef>
              <a:buNone/>
            </a:pPr>
            <a:endParaRPr/>
          </a:p>
        </p:txBody>
      </p:sp>
      <p:pic>
        <p:nvPicPr>
          <p:cNvPr id="454" name="Shape 454"/>
          <p:cNvPicPr preferRelativeResize="0"/>
          <p:nvPr/>
        </p:nvPicPr>
        <p:blipFill>
          <a:blip r:embed="rId3">
            <a:alphaModFix/>
          </a:blip>
          <a:stretch>
            <a:fillRect/>
          </a:stretch>
        </p:blipFill>
        <p:spPr>
          <a:xfrm>
            <a:off x="311700" y="1057612"/>
            <a:ext cx="4253101" cy="3570075"/>
          </a:xfrm>
          <a:prstGeom prst="rect">
            <a:avLst/>
          </a:prstGeom>
          <a:noFill/>
          <a:ln>
            <a:noFill/>
          </a:ln>
        </p:spPr>
      </p:pic>
      <p:sp>
        <p:nvSpPr>
          <p:cNvPr id="455" name="Shape 455"/>
          <p:cNvSpPr/>
          <p:nvPr/>
        </p:nvSpPr>
        <p:spPr>
          <a:xfrm>
            <a:off x="179382" y="2460775"/>
            <a:ext cx="1134000" cy="7998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456" name="Shape 456"/>
          <p:cNvPicPr preferRelativeResize="0"/>
          <p:nvPr/>
        </p:nvPicPr>
        <p:blipFill>
          <a:blip r:embed="rId4">
            <a:alphaModFix/>
          </a:blip>
          <a:stretch>
            <a:fillRect/>
          </a:stretch>
        </p:blipFill>
        <p:spPr>
          <a:xfrm>
            <a:off x="2954761" y="101775"/>
            <a:ext cx="6070527" cy="5143500"/>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Read the Book</a:t>
            </a:r>
          </a:p>
        </p:txBody>
      </p:sp>
      <p:sp>
        <p:nvSpPr>
          <p:cNvPr id="462" name="Shape 462"/>
          <p:cNvSpPr txBox="1">
            <a:spLocks noGrp="1"/>
          </p:cNvSpPr>
          <p:nvPr>
            <p:ph type="body" idx="1"/>
          </p:nvPr>
        </p:nvSpPr>
        <p:spPr>
          <a:xfrm>
            <a:off x="311700" y="1152475"/>
            <a:ext cx="2766300" cy="3416400"/>
          </a:xfrm>
          <a:prstGeom prst="rect">
            <a:avLst/>
          </a:prstGeom>
        </p:spPr>
        <p:txBody>
          <a:bodyPr lIns="91425" tIns="91425" rIns="91425" bIns="91425" anchor="t" anchorCtr="0">
            <a:noAutofit/>
          </a:bodyPr>
          <a:lstStyle/>
          <a:p>
            <a:r>
              <a:rPr lang="en" dirty="0"/>
              <a:t>Spanish version</a:t>
            </a:r>
          </a:p>
          <a:p>
            <a:r>
              <a:rPr lang="en" dirty="0"/>
              <a:t>Optional Read Along</a:t>
            </a:r>
          </a:p>
          <a:p>
            <a:pPr marL="571500" indent="-342900"/>
            <a:r>
              <a:rPr lang="en" dirty="0"/>
              <a:t>Highlights text as it’s read</a:t>
            </a:r>
          </a:p>
          <a:p>
            <a:r>
              <a:rPr lang="en" dirty="0"/>
              <a:t>Definitions provided with pronunciation</a:t>
            </a:r>
          </a:p>
        </p:txBody>
      </p:sp>
      <p:pic>
        <p:nvPicPr>
          <p:cNvPr id="463" name="Shape 463"/>
          <p:cNvPicPr preferRelativeResize="0"/>
          <p:nvPr/>
        </p:nvPicPr>
        <p:blipFill rotWithShape="1">
          <a:blip r:embed="rId3">
            <a:alphaModFix/>
          </a:blip>
          <a:srcRect l="21260" t="10122" r="21603" b="11168"/>
          <a:stretch/>
        </p:blipFill>
        <p:spPr>
          <a:xfrm>
            <a:off x="3736125" y="712800"/>
            <a:ext cx="5224502" cy="4048450"/>
          </a:xfrm>
          <a:prstGeom prst="rect">
            <a:avLst/>
          </a:prstGeom>
          <a:noFill/>
          <a:ln>
            <a:noFill/>
          </a:ln>
        </p:spPr>
      </p:pic>
      <p:pic>
        <p:nvPicPr>
          <p:cNvPr id="464" name="Shape 464"/>
          <p:cNvPicPr preferRelativeResize="0"/>
          <p:nvPr/>
        </p:nvPicPr>
        <p:blipFill>
          <a:blip r:embed="rId4">
            <a:alphaModFix/>
          </a:blip>
          <a:stretch>
            <a:fillRect/>
          </a:stretch>
        </p:blipFill>
        <p:spPr>
          <a:xfrm>
            <a:off x="1694850" y="3321100"/>
            <a:ext cx="1857375" cy="1247775"/>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Puzzlers</a:t>
            </a:r>
          </a:p>
        </p:txBody>
      </p:sp>
      <p:sp>
        <p:nvSpPr>
          <p:cNvPr id="470" name="Shape 470"/>
          <p:cNvSpPr txBox="1">
            <a:spLocks noGrp="1"/>
          </p:cNvSpPr>
          <p:nvPr>
            <p:ph type="body" idx="1"/>
          </p:nvPr>
        </p:nvSpPr>
        <p:spPr>
          <a:xfrm>
            <a:off x="311700" y="1152475"/>
            <a:ext cx="3414300" cy="3416400"/>
          </a:xfrm>
          <a:prstGeom prst="rect">
            <a:avLst/>
          </a:prstGeom>
        </p:spPr>
        <p:txBody>
          <a:bodyPr lIns="91425" tIns="91425" rIns="91425" bIns="91425" anchor="t" anchorCtr="0">
            <a:noAutofit/>
          </a:bodyPr>
          <a:lstStyle/>
          <a:p>
            <a:r>
              <a:rPr lang="en" dirty="0"/>
              <a:t>Word Match (vocabulary</a:t>
            </a:r>
            <a:r>
              <a:rPr lang="en" dirty="0" smtClean="0"/>
              <a:t>)</a:t>
            </a:r>
          </a:p>
          <a:p>
            <a:pPr marL="0" indent="0">
              <a:buNone/>
            </a:pPr>
            <a:endParaRPr lang="en" dirty="0"/>
          </a:p>
          <a:p>
            <a:r>
              <a:rPr lang="en" dirty="0"/>
              <a:t>Fact or Fiction</a:t>
            </a:r>
            <a:r>
              <a:rPr lang="en" dirty="0" smtClean="0"/>
              <a:t>?</a:t>
            </a:r>
          </a:p>
          <a:p>
            <a:pPr marL="0" indent="0">
              <a:buNone/>
            </a:pPr>
            <a:endParaRPr lang="en" dirty="0"/>
          </a:p>
          <a:p>
            <a:r>
              <a:rPr lang="en" dirty="0"/>
              <a:t>Which Came First? (sequencing)</a:t>
            </a:r>
          </a:p>
          <a:p>
            <a:pPr lvl="0">
              <a:spcBef>
                <a:spcPts val="0"/>
              </a:spcBef>
              <a:buNone/>
            </a:pPr>
            <a:endParaRPr dirty="0"/>
          </a:p>
        </p:txBody>
      </p:sp>
      <p:pic>
        <p:nvPicPr>
          <p:cNvPr id="471" name="Shape 471"/>
          <p:cNvPicPr preferRelativeResize="0"/>
          <p:nvPr/>
        </p:nvPicPr>
        <p:blipFill>
          <a:blip r:embed="rId3">
            <a:alphaModFix/>
          </a:blip>
          <a:stretch>
            <a:fillRect/>
          </a:stretch>
        </p:blipFill>
        <p:spPr>
          <a:xfrm>
            <a:off x="3790976" y="925424"/>
            <a:ext cx="4968901" cy="4076325"/>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Word Match</a:t>
            </a:r>
          </a:p>
        </p:txBody>
      </p:sp>
      <p:sp>
        <p:nvSpPr>
          <p:cNvPr id="477" name="Shape 477"/>
          <p:cNvSpPr txBox="1">
            <a:spLocks noGrp="1"/>
          </p:cNvSpPr>
          <p:nvPr>
            <p:ph type="body" idx="1"/>
          </p:nvPr>
        </p:nvSpPr>
        <p:spPr>
          <a:xfrm>
            <a:off x="311700" y="1152475"/>
            <a:ext cx="2533500" cy="3416400"/>
          </a:xfrm>
          <a:prstGeom prst="rect">
            <a:avLst/>
          </a:prstGeom>
        </p:spPr>
        <p:txBody>
          <a:bodyPr lIns="91425" tIns="91425" rIns="91425" bIns="91425" anchor="t" anchorCtr="0">
            <a:noAutofit/>
          </a:bodyPr>
          <a:lstStyle/>
          <a:p>
            <a:r>
              <a:rPr lang="en" dirty="0"/>
              <a:t>Vocabulary </a:t>
            </a:r>
            <a:r>
              <a:rPr lang="en" dirty="0" smtClean="0"/>
              <a:t>builder</a:t>
            </a:r>
          </a:p>
          <a:p>
            <a:pPr marL="0" indent="0">
              <a:buNone/>
            </a:pPr>
            <a:endParaRPr lang="en" dirty="0"/>
          </a:p>
          <a:p>
            <a:r>
              <a:rPr lang="en" dirty="0"/>
              <a:t>Listen to the instructions and questions</a:t>
            </a:r>
          </a:p>
          <a:p>
            <a:pPr lvl="0">
              <a:spcBef>
                <a:spcPts val="0"/>
              </a:spcBef>
              <a:buNone/>
            </a:pPr>
            <a:endParaRPr dirty="0"/>
          </a:p>
          <a:p>
            <a:pPr lvl="0">
              <a:spcBef>
                <a:spcPts val="0"/>
              </a:spcBef>
              <a:buClr>
                <a:schemeClr val="dk1"/>
              </a:buClr>
              <a:buSzPct val="61111"/>
              <a:buFont typeface="Arial"/>
              <a:buNone/>
            </a:pPr>
            <a:endParaRPr dirty="0"/>
          </a:p>
        </p:txBody>
      </p:sp>
      <p:pic>
        <p:nvPicPr>
          <p:cNvPr id="478" name="Shape 478"/>
          <p:cNvPicPr preferRelativeResize="0"/>
          <p:nvPr/>
        </p:nvPicPr>
        <p:blipFill>
          <a:blip r:embed="rId3">
            <a:alphaModFix/>
          </a:blip>
          <a:stretch>
            <a:fillRect/>
          </a:stretch>
        </p:blipFill>
        <p:spPr>
          <a:xfrm>
            <a:off x="2900657" y="0"/>
            <a:ext cx="6015684" cy="5143499"/>
          </a:xfrm>
          <a:prstGeom prst="rect">
            <a:avLst/>
          </a:prstGeom>
          <a:noFill/>
          <a:ln>
            <a:noFill/>
          </a:ln>
        </p:spPr>
      </p:pic>
      <p:pic>
        <p:nvPicPr>
          <p:cNvPr id="479" name="Shape 479"/>
          <p:cNvPicPr preferRelativeResize="0"/>
          <p:nvPr/>
        </p:nvPicPr>
        <p:blipFill>
          <a:blip r:embed="rId4">
            <a:alphaModFix/>
          </a:blip>
          <a:stretch>
            <a:fillRect/>
          </a:stretch>
        </p:blipFill>
        <p:spPr>
          <a:xfrm>
            <a:off x="1107119" y="3258991"/>
            <a:ext cx="619125" cy="695325"/>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 or Fiction?</a:t>
            </a:r>
            <a:endParaRPr lang="en-US" dirty="0"/>
          </a:p>
        </p:txBody>
      </p:sp>
      <p:sp>
        <p:nvSpPr>
          <p:cNvPr id="3" name="Text Placeholder 2"/>
          <p:cNvSpPr>
            <a:spLocks noGrp="1"/>
          </p:cNvSpPr>
          <p:nvPr>
            <p:ph type="body" idx="1"/>
          </p:nvPr>
        </p:nvSpPr>
        <p:spPr>
          <a:xfrm>
            <a:off x="507644" y="1130704"/>
            <a:ext cx="2598414" cy="3416400"/>
          </a:xfrm>
        </p:spPr>
        <p:txBody>
          <a:bodyPr/>
          <a:lstStyle/>
          <a:p>
            <a:r>
              <a:rPr lang="en-US" dirty="0" smtClean="0"/>
              <a:t>Hint button</a:t>
            </a:r>
          </a:p>
          <a:p>
            <a:r>
              <a:rPr lang="en-US" dirty="0" smtClean="0"/>
              <a:t>Listen to instructions and prompt</a:t>
            </a:r>
          </a:p>
          <a:p>
            <a:r>
              <a:rPr lang="en-US" dirty="0" smtClean="0"/>
              <a:t>Visual cues</a:t>
            </a:r>
          </a:p>
          <a:p>
            <a:pPr marL="342900" lvl="1" indent="0">
              <a:buNone/>
            </a:pPr>
            <a:endParaRPr lang="en-US" dirty="0"/>
          </a:p>
        </p:txBody>
      </p:sp>
      <p:pic>
        <p:nvPicPr>
          <p:cNvPr id="4" name="Picture 3"/>
          <p:cNvPicPr>
            <a:picLocks noChangeAspect="1"/>
          </p:cNvPicPr>
          <p:nvPr/>
        </p:nvPicPr>
        <p:blipFill>
          <a:blip r:embed="rId3"/>
          <a:stretch>
            <a:fillRect/>
          </a:stretch>
        </p:blipFill>
        <p:spPr>
          <a:xfrm>
            <a:off x="3216019" y="101601"/>
            <a:ext cx="5630495" cy="4717141"/>
          </a:xfrm>
          <a:prstGeom prst="rect">
            <a:avLst/>
          </a:prstGeom>
        </p:spPr>
      </p:pic>
      <p:sp>
        <p:nvSpPr>
          <p:cNvPr id="5" name="Right Arrow 4"/>
          <p:cNvSpPr/>
          <p:nvPr/>
        </p:nvSpPr>
        <p:spPr>
          <a:xfrm>
            <a:off x="1502229" y="2699657"/>
            <a:ext cx="2939142" cy="8563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4936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Came First?</a:t>
            </a:r>
            <a:endParaRPr lang="en-US" dirty="0"/>
          </a:p>
        </p:txBody>
      </p:sp>
      <p:sp>
        <p:nvSpPr>
          <p:cNvPr id="3" name="Text Placeholder 2"/>
          <p:cNvSpPr>
            <a:spLocks noGrp="1"/>
          </p:cNvSpPr>
          <p:nvPr>
            <p:ph type="body" idx="1"/>
          </p:nvPr>
        </p:nvSpPr>
        <p:spPr>
          <a:xfrm>
            <a:off x="311700" y="1152475"/>
            <a:ext cx="2983043" cy="3416400"/>
          </a:xfrm>
        </p:spPr>
        <p:txBody>
          <a:bodyPr/>
          <a:lstStyle/>
          <a:p>
            <a:r>
              <a:rPr lang="en-US" dirty="0" smtClean="0"/>
              <a:t>Drag and drop the boxes</a:t>
            </a:r>
          </a:p>
          <a:p>
            <a:endParaRPr lang="en-US" dirty="0"/>
          </a:p>
          <a:p>
            <a:r>
              <a:rPr lang="en-US" dirty="0" smtClean="0"/>
              <a:t>Teaches sequencing skills</a:t>
            </a:r>
            <a:endParaRPr lang="en-US" dirty="0"/>
          </a:p>
        </p:txBody>
      </p:sp>
      <p:pic>
        <p:nvPicPr>
          <p:cNvPr id="4" name="Picture 3"/>
          <p:cNvPicPr>
            <a:picLocks noChangeAspect="1"/>
          </p:cNvPicPr>
          <p:nvPr/>
        </p:nvPicPr>
        <p:blipFill>
          <a:blip r:embed="rId2"/>
          <a:stretch>
            <a:fillRect/>
          </a:stretch>
        </p:blipFill>
        <p:spPr>
          <a:xfrm>
            <a:off x="3425371" y="170547"/>
            <a:ext cx="5550353" cy="4779624"/>
          </a:xfrm>
          <a:prstGeom prst="rect">
            <a:avLst/>
          </a:prstGeom>
        </p:spPr>
      </p:pic>
    </p:spTree>
    <p:extLst>
      <p:ext uri="{BB962C8B-B14F-4D97-AF65-F5344CB8AC3E}">
        <p14:creationId xmlns:p14="http://schemas.microsoft.com/office/powerpoint/2010/main" val="39961444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Meet the Author</a:t>
            </a:r>
          </a:p>
        </p:txBody>
      </p:sp>
      <p:sp>
        <p:nvSpPr>
          <p:cNvPr id="485" name="Shape 485"/>
          <p:cNvSpPr txBox="1">
            <a:spLocks noGrp="1"/>
          </p:cNvSpPr>
          <p:nvPr>
            <p:ph type="body" idx="1"/>
          </p:nvPr>
        </p:nvSpPr>
        <p:spPr>
          <a:xfrm>
            <a:off x="311700" y="1152475"/>
            <a:ext cx="2675100" cy="3416400"/>
          </a:xfrm>
          <a:prstGeom prst="rect">
            <a:avLst/>
          </a:prstGeom>
        </p:spPr>
        <p:txBody>
          <a:bodyPr lIns="91425" tIns="91425" rIns="91425" bIns="91425" anchor="t" anchorCtr="0">
            <a:noAutofit/>
          </a:bodyPr>
          <a:lstStyle/>
          <a:p>
            <a:r>
              <a:rPr lang="en-US" sz="2000" dirty="0" smtClean="0"/>
              <a:t>Author information on </a:t>
            </a:r>
            <a:r>
              <a:rPr lang="en-US" sz="2000" dirty="0" err="1" smtClean="0"/>
              <a:t>BookFLIX</a:t>
            </a:r>
            <a:r>
              <a:rPr lang="en-US" sz="2000" dirty="0" smtClean="0"/>
              <a:t> site</a:t>
            </a:r>
          </a:p>
          <a:p>
            <a:pPr marL="0" indent="0">
              <a:buNone/>
            </a:pPr>
            <a:endParaRPr lang="en-US" sz="2000" dirty="0" smtClean="0"/>
          </a:p>
          <a:p>
            <a:r>
              <a:rPr lang="en-US" sz="2000" dirty="0" smtClean="0"/>
              <a:t>“Click here to learn more” to go to author website</a:t>
            </a:r>
            <a:endParaRPr sz="2000" dirty="0"/>
          </a:p>
        </p:txBody>
      </p:sp>
      <p:pic>
        <p:nvPicPr>
          <p:cNvPr id="486" name="Shape 486"/>
          <p:cNvPicPr preferRelativeResize="0"/>
          <p:nvPr/>
        </p:nvPicPr>
        <p:blipFill>
          <a:blip r:embed="rId3">
            <a:alphaModFix/>
          </a:blip>
          <a:stretch>
            <a:fillRect/>
          </a:stretch>
        </p:blipFill>
        <p:spPr>
          <a:xfrm>
            <a:off x="3338286" y="290286"/>
            <a:ext cx="5713047" cy="4913963"/>
          </a:xfrm>
          <a:prstGeom prst="rect">
            <a:avLst/>
          </a:prstGeom>
          <a:noFill/>
          <a:ln>
            <a:noFill/>
          </a:ln>
        </p:spPr>
      </p:pic>
      <p:pic>
        <p:nvPicPr>
          <p:cNvPr id="487" name="Shape 487"/>
          <p:cNvPicPr preferRelativeResize="0"/>
          <p:nvPr/>
        </p:nvPicPr>
        <p:blipFill>
          <a:blip r:embed="rId4">
            <a:alphaModFix/>
          </a:blip>
          <a:stretch>
            <a:fillRect/>
          </a:stretch>
        </p:blipFill>
        <p:spPr>
          <a:xfrm>
            <a:off x="311700" y="2860675"/>
            <a:ext cx="4070248" cy="2195174"/>
          </a:xfrm>
          <a:prstGeom prst="rect">
            <a:avLst/>
          </a:prstGeom>
          <a:noFill/>
          <a:ln>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Web Resources</a:t>
            </a:r>
          </a:p>
        </p:txBody>
      </p:sp>
      <p:sp>
        <p:nvSpPr>
          <p:cNvPr id="493" name="Shape 493"/>
          <p:cNvSpPr txBox="1">
            <a:spLocks noGrp="1"/>
          </p:cNvSpPr>
          <p:nvPr>
            <p:ph type="body" idx="1"/>
          </p:nvPr>
        </p:nvSpPr>
        <p:spPr>
          <a:xfrm>
            <a:off x="311700" y="4003375"/>
            <a:ext cx="2472600" cy="565500"/>
          </a:xfrm>
          <a:prstGeom prst="rect">
            <a:avLst/>
          </a:prstGeom>
        </p:spPr>
        <p:txBody>
          <a:bodyPr lIns="91425" tIns="91425" rIns="91425" bIns="91425" anchor="t" anchorCtr="0">
            <a:noAutofit/>
          </a:bodyPr>
          <a:lstStyle/>
          <a:p>
            <a:pPr lvl="0">
              <a:spcBef>
                <a:spcPts val="0"/>
              </a:spcBef>
              <a:buNone/>
            </a:pPr>
            <a:r>
              <a:rPr lang="en-US" sz="1400" b="1" dirty="0" smtClean="0"/>
              <a:t>“More…” takes you back to pairings in category</a:t>
            </a:r>
            <a:endParaRPr sz="1400" b="1" dirty="0"/>
          </a:p>
        </p:txBody>
      </p:sp>
      <p:pic>
        <p:nvPicPr>
          <p:cNvPr id="494" name="Shape 494"/>
          <p:cNvPicPr preferRelativeResize="0"/>
          <p:nvPr/>
        </p:nvPicPr>
        <p:blipFill>
          <a:blip r:embed="rId3">
            <a:alphaModFix/>
          </a:blip>
          <a:stretch>
            <a:fillRect/>
          </a:stretch>
        </p:blipFill>
        <p:spPr>
          <a:xfrm>
            <a:off x="3135086" y="445024"/>
            <a:ext cx="5886687" cy="4749099"/>
          </a:xfrm>
          <a:prstGeom prst="rect">
            <a:avLst/>
          </a:prstGeom>
          <a:noFill/>
          <a:ln>
            <a:noFill/>
          </a:ln>
        </p:spPr>
      </p:pic>
      <p:pic>
        <p:nvPicPr>
          <p:cNvPr id="495" name="Shape 495"/>
          <p:cNvPicPr preferRelativeResize="0"/>
          <p:nvPr/>
        </p:nvPicPr>
        <p:blipFill rotWithShape="1">
          <a:blip r:embed="rId4">
            <a:alphaModFix/>
          </a:blip>
          <a:srcRect t="10897"/>
          <a:stretch/>
        </p:blipFill>
        <p:spPr>
          <a:xfrm>
            <a:off x="423075" y="1017725"/>
            <a:ext cx="3321825" cy="2678424"/>
          </a:xfrm>
          <a:prstGeom prst="rect">
            <a:avLst/>
          </a:prstGeom>
          <a:noFill/>
          <a:ln>
            <a:noFill/>
          </a:ln>
        </p:spPr>
      </p:pic>
      <p:sp>
        <p:nvSpPr>
          <p:cNvPr id="496" name="Shape 496"/>
          <p:cNvSpPr/>
          <p:nvPr/>
        </p:nvSpPr>
        <p:spPr>
          <a:xfrm>
            <a:off x="2975400" y="4003375"/>
            <a:ext cx="1539000" cy="5655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 name="Right Arrow 1"/>
          <p:cNvSpPr/>
          <p:nvPr/>
        </p:nvSpPr>
        <p:spPr>
          <a:xfrm>
            <a:off x="2627086" y="4259943"/>
            <a:ext cx="508000"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Shape 501"/>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Lesson Plan</a:t>
            </a:r>
          </a:p>
        </p:txBody>
      </p:sp>
      <p:sp>
        <p:nvSpPr>
          <p:cNvPr id="502" name="Shape 502"/>
          <p:cNvSpPr txBox="1">
            <a:spLocks noGrp="1"/>
          </p:cNvSpPr>
          <p:nvPr>
            <p:ph type="body" idx="1"/>
          </p:nvPr>
        </p:nvSpPr>
        <p:spPr>
          <a:xfrm>
            <a:off x="311700" y="1152475"/>
            <a:ext cx="2634600" cy="3416400"/>
          </a:xfrm>
          <a:prstGeom prst="rect">
            <a:avLst/>
          </a:prstGeom>
        </p:spPr>
        <p:txBody>
          <a:bodyPr lIns="91425" tIns="91425" rIns="91425" bIns="91425" anchor="t" anchorCtr="0">
            <a:noAutofit/>
          </a:bodyPr>
          <a:lstStyle/>
          <a:p>
            <a:pPr marL="0" indent="0">
              <a:buNone/>
            </a:pPr>
            <a:r>
              <a:rPr lang="en" dirty="0"/>
              <a:t>Lesson plan link is available on every screen</a:t>
            </a:r>
          </a:p>
        </p:txBody>
      </p:sp>
      <p:pic>
        <p:nvPicPr>
          <p:cNvPr id="503" name="Shape 503"/>
          <p:cNvPicPr preferRelativeResize="0"/>
          <p:nvPr/>
        </p:nvPicPr>
        <p:blipFill>
          <a:blip r:embed="rId3">
            <a:alphaModFix/>
          </a:blip>
          <a:stretch>
            <a:fillRect/>
          </a:stretch>
        </p:blipFill>
        <p:spPr>
          <a:xfrm>
            <a:off x="3055479" y="0"/>
            <a:ext cx="5969292" cy="5143500"/>
          </a:xfrm>
          <a:prstGeom prst="rect">
            <a:avLst/>
          </a:prstGeom>
          <a:noFill/>
          <a:ln>
            <a:noFill/>
          </a:ln>
        </p:spPr>
      </p:pic>
      <p:sp>
        <p:nvSpPr>
          <p:cNvPr id="504" name="Shape 504"/>
          <p:cNvSpPr/>
          <p:nvPr/>
        </p:nvSpPr>
        <p:spPr>
          <a:xfrm>
            <a:off x="7320375" y="226800"/>
            <a:ext cx="1063200" cy="5727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Lesson Plan</a:t>
            </a:r>
          </a:p>
        </p:txBody>
      </p:sp>
      <p:sp>
        <p:nvSpPr>
          <p:cNvPr id="510" name="Shape 510"/>
          <p:cNvSpPr txBox="1">
            <a:spLocks noGrp="1"/>
          </p:cNvSpPr>
          <p:nvPr>
            <p:ph type="body" idx="1"/>
          </p:nvPr>
        </p:nvSpPr>
        <p:spPr>
          <a:xfrm>
            <a:off x="311700" y="1243050"/>
            <a:ext cx="4315500" cy="2944800"/>
          </a:xfrm>
          <a:prstGeom prst="rect">
            <a:avLst/>
          </a:prstGeom>
        </p:spPr>
        <p:txBody>
          <a:bodyPr lIns="91425" tIns="91425" rIns="91425" bIns="91425" anchor="t" anchorCtr="0">
            <a:noAutofit/>
          </a:bodyPr>
          <a:lstStyle/>
          <a:p>
            <a:pPr marL="457200" lvl="0" indent="-317500">
              <a:lnSpc>
                <a:spcPct val="150000"/>
              </a:lnSpc>
              <a:spcBef>
                <a:spcPts val="0"/>
              </a:spcBef>
              <a:buSzPct val="100000"/>
            </a:pPr>
            <a:r>
              <a:rPr lang="en" sz="1400" dirty="0"/>
              <a:t>Learning Objectives</a:t>
            </a:r>
          </a:p>
          <a:p>
            <a:pPr marL="457200" lvl="0" indent="-317500">
              <a:lnSpc>
                <a:spcPct val="150000"/>
              </a:lnSpc>
              <a:spcBef>
                <a:spcPts val="0"/>
              </a:spcBef>
              <a:buSzPct val="100000"/>
            </a:pPr>
            <a:r>
              <a:rPr lang="en" sz="1400" dirty="0"/>
              <a:t>Fiction Resource</a:t>
            </a:r>
          </a:p>
          <a:p>
            <a:pPr marL="457200" lvl="0" indent="-317500">
              <a:lnSpc>
                <a:spcPct val="150000"/>
              </a:lnSpc>
              <a:spcBef>
                <a:spcPts val="0"/>
              </a:spcBef>
              <a:buSzPct val="100000"/>
            </a:pPr>
            <a:r>
              <a:rPr lang="en" sz="1400" dirty="0"/>
              <a:t>Non-fiction Resource</a:t>
            </a:r>
          </a:p>
          <a:p>
            <a:pPr marL="457200" lvl="0" indent="-317500">
              <a:lnSpc>
                <a:spcPct val="150000"/>
              </a:lnSpc>
              <a:spcBef>
                <a:spcPts val="0"/>
              </a:spcBef>
              <a:buSzPct val="100000"/>
            </a:pPr>
            <a:r>
              <a:rPr lang="en" sz="1400" dirty="0"/>
              <a:t>Before Viewing the Video</a:t>
            </a:r>
          </a:p>
          <a:p>
            <a:pPr marL="457200" lvl="0" indent="-317500">
              <a:lnSpc>
                <a:spcPct val="150000"/>
              </a:lnSpc>
              <a:spcBef>
                <a:spcPts val="0"/>
              </a:spcBef>
              <a:buSzPct val="100000"/>
            </a:pPr>
            <a:r>
              <a:rPr lang="en" sz="1400" dirty="0"/>
              <a:t>After-Viewing Activities</a:t>
            </a:r>
          </a:p>
          <a:p>
            <a:pPr marL="457200" lvl="0" indent="-317500">
              <a:lnSpc>
                <a:spcPct val="150000"/>
              </a:lnSpc>
              <a:spcBef>
                <a:spcPts val="0"/>
              </a:spcBef>
              <a:buSzPct val="100000"/>
            </a:pPr>
            <a:r>
              <a:rPr lang="en" sz="1400" dirty="0"/>
              <a:t>Paired-Text Activities</a:t>
            </a:r>
          </a:p>
          <a:p>
            <a:pPr marL="457200" lvl="0" indent="-317500">
              <a:lnSpc>
                <a:spcPct val="150000"/>
              </a:lnSpc>
              <a:spcBef>
                <a:spcPts val="0"/>
              </a:spcBef>
              <a:buSzPct val="100000"/>
            </a:pPr>
            <a:r>
              <a:rPr lang="en" sz="1400" dirty="0"/>
              <a:t>Further Research</a:t>
            </a:r>
          </a:p>
          <a:p>
            <a:pPr marL="457200" lvl="0" indent="-317500">
              <a:lnSpc>
                <a:spcPct val="150000"/>
              </a:lnSpc>
              <a:spcBef>
                <a:spcPts val="0"/>
              </a:spcBef>
              <a:buSzPct val="100000"/>
            </a:pPr>
            <a:r>
              <a:rPr lang="en" sz="1400" dirty="0" smtClean="0"/>
              <a:t>Assessment</a:t>
            </a:r>
          </a:p>
          <a:p>
            <a:pPr marL="139700" lvl="0" indent="0">
              <a:lnSpc>
                <a:spcPct val="150000"/>
              </a:lnSpc>
              <a:spcBef>
                <a:spcPts val="0"/>
              </a:spcBef>
              <a:buSzPct val="100000"/>
              <a:buNone/>
            </a:pPr>
            <a:r>
              <a:rPr lang="en" sz="1400" dirty="0" smtClean="0"/>
              <a:t>PDF version available</a:t>
            </a:r>
            <a:endParaRPr lang="en" sz="1400" dirty="0"/>
          </a:p>
          <a:p>
            <a:pPr lvl="0">
              <a:spcBef>
                <a:spcPts val="0"/>
              </a:spcBef>
              <a:buNone/>
            </a:pPr>
            <a:endParaRPr dirty="0"/>
          </a:p>
        </p:txBody>
      </p:sp>
      <p:pic>
        <p:nvPicPr>
          <p:cNvPr id="511" name="Shape 511"/>
          <p:cNvPicPr preferRelativeResize="0"/>
          <p:nvPr/>
        </p:nvPicPr>
        <p:blipFill>
          <a:blip r:embed="rId3">
            <a:alphaModFix/>
          </a:blip>
          <a:stretch>
            <a:fillRect/>
          </a:stretch>
        </p:blipFill>
        <p:spPr>
          <a:xfrm>
            <a:off x="3815258" y="971525"/>
            <a:ext cx="4379165" cy="3646399"/>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Having Trouble? </a:t>
            </a:r>
            <a:endParaRPr lang="en-US" b="1" dirty="0"/>
          </a:p>
        </p:txBody>
      </p:sp>
      <p:sp>
        <p:nvSpPr>
          <p:cNvPr id="6" name="Content Placeholder 5"/>
          <p:cNvSpPr>
            <a:spLocks noGrp="1"/>
          </p:cNvSpPr>
          <p:nvPr>
            <p:ph idx="1"/>
          </p:nvPr>
        </p:nvSpPr>
        <p:spPr/>
        <p:txBody>
          <a:bodyPr/>
          <a:lstStyle/>
          <a:p>
            <a:pPr marL="0" indent="0">
              <a:buNone/>
            </a:pPr>
            <a:r>
              <a:rPr lang="en-US" dirty="0"/>
              <a:t>1. </a:t>
            </a:r>
            <a:r>
              <a:rPr lang="en-US" b="1" dirty="0"/>
              <a:t>Don't panic! - the deadline is now October 31st and we can help you!</a:t>
            </a:r>
            <a:r>
              <a:rPr lang="en-US" dirty="0"/>
              <a:t/>
            </a:r>
            <a:br>
              <a:rPr lang="en-US" dirty="0"/>
            </a:br>
            <a:r>
              <a:rPr lang="en-US" dirty="0"/>
              <a:t>2. Know who your IT people are (gather contact info in case it's needed). </a:t>
            </a:r>
            <a:br>
              <a:rPr lang="en-US" dirty="0"/>
            </a:br>
            <a:r>
              <a:rPr lang="en-US" dirty="0"/>
              <a:t>3. Test the e-resources links </a:t>
            </a:r>
            <a:r>
              <a:rPr lang="en-US" b="1" dirty="0"/>
              <a:t>before</a:t>
            </a:r>
            <a:r>
              <a:rPr lang="en-US" dirty="0"/>
              <a:t> changing your website. </a:t>
            </a:r>
            <a:br>
              <a:rPr lang="en-US" dirty="0"/>
            </a:br>
            <a:r>
              <a:rPr lang="en-US" dirty="0"/>
              <a:t>4. Test the e-resources links from computers on-site that should have access (library computers, teacher computers, computer labs, etc.). </a:t>
            </a:r>
            <a:br>
              <a:rPr lang="en-US" dirty="0"/>
            </a:br>
            <a:r>
              <a:rPr lang="en-US" dirty="0"/>
              <a:t>5. Know your IP address. If you're unsure you can visit </a:t>
            </a:r>
            <a:r>
              <a:rPr lang="en-US" dirty="0">
                <a:hlinkClick r:id="rId2"/>
              </a:rPr>
              <a:t>www.whatsmyip.com</a:t>
            </a:r>
            <a:r>
              <a:rPr lang="en-US" dirty="0"/>
              <a:t> </a:t>
            </a:r>
            <a:br>
              <a:rPr lang="en-US" dirty="0"/>
            </a:br>
            <a:r>
              <a:rPr lang="en-US" dirty="0"/>
              <a:t>6. Please fill out the support form which will allow us to assist you in the best way possible. </a:t>
            </a:r>
          </a:p>
        </p:txBody>
      </p:sp>
    </p:spTree>
    <p:extLst>
      <p:ext uri="{BB962C8B-B14F-4D97-AF65-F5344CB8AC3E}">
        <p14:creationId xmlns:p14="http://schemas.microsoft.com/office/powerpoint/2010/main" val="37718863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Lesson Plan</a:t>
            </a:r>
          </a:p>
        </p:txBody>
      </p:sp>
      <p:sp>
        <p:nvSpPr>
          <p:cNvPr id="517" name="Shape 517"/>
          <p:cNvSpPr txBox="1">
            <a:spLocks noGrp="1"/>
          </p:cNvSpPr>
          <p:nvPr>
            <p:ph type="body" idx="1"/>
          </p:nvPr>
        </p:nvSpPr>
        <p:spPr>
          <a:xfrm>
            <a:off x="311700" y="1152475"/>
            <a:ext cx="2295000" cy="3416400"/>
          </a:xfrm>
          <a:prstGeom prst="rect">
            <a:avLst/>
          </a:prstGeom>
        </p:spPr>
        <p:txBody>
          <a:bodyPr lIns="91425" tIns="91425" rIns="91425" bIns="91425" anchor="t" anchorCtr="0">
            <a:noAutofit/>
          </a:bodyPr>
          <a:lstStyle/>
          <a:p>
            <a:pPr marL="0" indent="0">
              <a:buNone/>
            </a:pPr>
            <a:r>
              <a:rPr lang="en" dirty="0"/>
              <a:t>Title information for both fiction and non-fiction titles</a:t>
            </a:r>
          </a:p>
          <a:p>
            <a:pPr lvl="0">
              <a:spcBef>
                <a:spcPts val="0"/>
              </a:spcBef>
              <a:buNone/>
            </a:pPr>
            <a:endParaRPr dirty="0"/>
          </a:p>
        </p:txBody>
      </p:sp>
      <p:pic>
        <p:nvPicPr>
          <p:cNvPr id="518" name="Shape 518"/>
          <p:cNvPicPr preferRelativeResize="0"/>
          <p:nvPr/>
        </p:nvPicPr>
        <p:blipFill>
          <a:blip r:embed="rId3">
            <a:alphaModFix/>
          </a:blip>
          <a:stretch>
            <a:fillRect/>
          </a:stretch>
        </p:blipFill>
        <p:spPr>
          <a:xfrm>
            <a:off x="2606714" y="0"/>
            <a:ext cx="6360569" cy="5143499"/>
          </a:xfrm>
          <a:prstGeom prst="rect">
            <a:avLst/>
          </a:prstGeom>
          <a:noFill/>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Curriculum Correlations</a:t>
            </a:r>
          </a:p>
        </p:txBody>
      </p:sp>
      <p:sp>
        <p:nvSpPr>
          <p:cNvPr id="524" name="Shape 524"/>
          <p:cNvSpPr txBox="1">
            <a:spLocks noGrp="1"/>
          </p:cNvSpPr>
          <p:nvPr>
            <p:ph type="body" idx="1"/>
          </p:nvPr>
        </p:nvSpPr>
        <p:spPr>
          <a:prstGeom prst="rect">
            <a:avLst/>
          </a:prstGeom>
        </p:spPr>
        <p:txBody>
          <a:bodyPr lIns="91425" tIns="91425" rIns="91425" bIns="91425" anchor="t" anchorCtr="0">
            <a:noAutofit/>
          </a:bodyPr>
          <a:lstStyle/>
          <a:p>
            <a:pPr lvl="0">
              <a:spcBef>
                <a:spcPts val="0"/>
              </a:spcBef>
              <a:buNone/>
            </a:pPr>
            <a:endParaRPr/>
          </a:p>
        </p:txBody>
      </p:sp>
      <p:pic>
        <p:nvPicPr>
          <p:cNvPr id="525" name="Shape 525"/>
          <p:cNvPicPr preferRelativeResize="0"/>
          <p:nvPr/>
        </p:nvPicPr>
        <p:blipFill>
          <a:blip r:embed="rId3">
            <a:alphaModFix/>
          </a:blip>
          <a:stretch>
            <a:fillRect/>
          </a:stretch>
        </p:blipFill>
        <p:spPr>
          <a:xfrm>
            <a:off x="4453133" y="1037475"/>
            <a:ext cx="4379165" cy="3646399"/>
          </a:xfrm>
          <a:prstGeom prst="rect">
            <a:avLst/>
          </a:prstGeom>
          <a:noFill/>
          <a:ln>
            <a:noFill/>
          </a:ln>
        </p:spPr>
      </p:pic>
      <p:pic>
        <p:nvPicPr>
          <p:cNvPr id="526" name="Shape 526"/>
          <p:cNvPicPr preferRelativeResize="0"/>
          <p:nvPr/>
        </p:nvPicPr>
        <p:blipFill>
          <a:blip r:embed="rId4">
            <a:alphaModFix/>
          </a:blip>
          <a:stretch>
            <a:fillRect/>
          </a:stretch>
        </p:blipFill>
        <p:spPr>
          <a:xfrm>
            <a:off x="311699" y="1152475"/>
            <a:ext cx="5587000" cy="3762974"/>
          </a:xfrm>
          <a:prstGeom prst="rect">
            <a:avLst/>
          </a:prstGeom>
          <a:noFill/>
          <a:ln>
            <a:noFill/>
          </a:ln>
        </p:spPr>
      </p:pic>
      <p:sp>
        <p:nvSpPr>
          <p:cNvPr id="527" name="Shape 527"/>
          <p:cNvSpPr/>
          <p:nvPr/>
        </p:nvSpPr>
        <p:spPr>
          <a:xfrm>
            <a:off x="7816500" y="1867050"/>
            <a:ext cx="1015800" cy="4758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528" name="Shape 528"/>
          <p:cNvPicPr preferRelativeResize="0"/>
          <p:nvPr/>
        </p:nvPicPr>
        <p:blipFill>
          <a:blip r:embed="rId5">
            <a:alphaModFix/>
          </a:blip>
          <a:stretch>
            <a:fillRect/>
          </a:stretch>
        </p:blipFill>
        <p:spPr>
          <a:xfrm>
            <a:off x="5162420" y="2507220"/>
            <a:ext cx="3896950" cy="2408225"/>
          </a:xfrm>
          <a:prstGeom prst="rect">
            <a:avLst/>
          </a:prstGeom>
          <a:noFill/>
          <a:ln>
            <a:no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smtClean="0"/>
              <a:t>Resources Tab</a:t>
            </a:r>
            <a:endParaRPr lang="en" dirty="0"/>
          </a:p>
        </p:txBody>
      </p:sp>
      <p:sp>
        <p:nvSpPr>
          <p:cNvPr id="534" name="Shape 534"/>
          <p:cNvSpPr txBox="1">
            <a:spLocks noGrp="1"/>
          </p:cNvSpPr>
          <p:nvPr>
            <p:ph type="body" idx="1"/>
          </p:nvPr>
        </p:nvSpPr>
        <p:spPr>
          <a:xfrm>
            <a:off x="311700" y="1152475"/>
            <a:ext cx="3799200" cy="3416400"/>
          </a:xfrm>
          <a:prstGeom prst="rect">
            <a:avLst/>
          </a:prstGeom>
        </p:spPr>
        <p:txBody>
          <a:bodyPr lIns="91425" tIns="91425" rIns="91425" bIns="91425" anchor="t" anchorCtr="0">
            <a:noAutofit/>
          </a:bodyPr>
          <a:lstStyle/>
          <a:p>
            <a:pPr lvl="0">
              <a:spcBef>
                <a:spcPts val="0"/>
              </a:spcBef>
              <a:buNone/>
            </a:pPr>
            <a:r>
              <a:rPr lang="en" sz="1200" dirty="0"/>
              <a:t>Title Browse </a:t>
            </a:r>
            <a:r>
              <a:rPr lang="en" sz="1200" dirty="0" smtClean="0"/>
              <a:t>tab</a:t>
            </a:r>
          </a:p>
          <a:p>
            <a:pPr lvl="0">
              <a:spcBef>
                <a:spcPts val="0"/>
              </a:spcBef>
              <a:buNone/>
            </a:pPr>
            <a:endParaRPr lang="en" sz="1200" dirty="0"/>
          </a:p>
          <a:p>
            <a:pPr lvl="0" algn="l">
              <a:lnSpc>
                <a:spcPct val="100000"/>
              </a:lnSpc>
              <a:spcBef>
                <a:spcPts val="0"/>
              </a:spcBef>
              <a:spcAft>
                <a:spcPts val="0"/>
              </a:spcAft>
              <a:buNone/>
            </a:pPr>
            <a:r>
              <a:rPr lang="en" sz="1200" b="1" dirty="0"/>
              <a:t>                      Sort by</a:t>
            </a:r>
          </a:p>
          <a:p>
            <a:pPr lvl="0" rtl="0">
              <a:lnSpc>
                <a:spcPct val="100000"/>
              </a:lnSpc>
              <a:spcBef>
                <a:spcPts val="0"/>
              </a:spcBef>
              <a:spcAft>
                <a:spcPts val="0"/>
              </a:spcAft>
              <a:buNone/>
            </a:pPr>
            <a:endParaRPr sz="1200" b="1" dirty="0"/>
          </a:p>
          <a:p>
            <a:pPr lvl="0" rtl="0">
              <a:lnSpc>
                <a:spcPct val="100000"/>
              </a:lnSpc>
              <a:spcBef>
                <a:spcPts val="0"/>
              </a:spcBef>
              <a:spcAft>
                <a:spcPts val="0"/>
              </a:spcAft>
              <a:buNone/>
            </a:pPr>
            <a:r>
              <a:rPr lang="en" sz="1200" b="1" dirty="0"/>
              <a:t>Video</a:t>
            </a:r>
            <a:r>
              <a:rPr lang="en" sz="1200" dirty="0"/>
              <a:t>:</a:t>
            </a:r>
          </a:p>
          <a:p>
            <a:pPr lvl="0">
              <a:lnSpc>
                <a:spcPct val="100000"/>
              </a:lnSpc>
              <a:spcBef>
                <a:spcPts val="0"/>
              </a:spcBef>
              <a:spcAft>
                <a:spcPts val="0"/>
              </a:spcAft>
              <a:buNone/>
            </a:pPr>
            <a:r>
              <a:rPr lang="en" sz="1200" dirty="0"/>
              <a:t>Title</a:t>
            </a:r>
          </a:p>
          <a:p>
            <a:pPr lvl="0">
              <a:lnSpc>
                <a:spcPct val="100000"/>
              </a:lnSpc>
              <a:spcBef>
                <a:spcPts val="0"/>
              </a:spcBef>
              <a:spcAft>
                <a:spcPts val="0"/>
              </a:spcAft>
              <a:buNone/>
            </a:pPr>
            <a:r>
              <a:rPr lang="en" sz="1200" dirty="0"/>
              <a:t>Author</a:t>
            </a:r>
          </a:p>
          <a:p>
            <a:pPr lvl="0">
              <a:lnSpc>
                <a:spcPct val="100000"/>
              </a:lnSpc>
              <a:spcBef>
                <a:spcPts val="0"/>
              </a:spcBef>
              <a:spcAft>
                <a:spcPts val="0"/>
              </a:spcAft>
              <a:buNone/>
            </a:pPr>
            <a:r>
              <a:rPr lang="en" sz="1200" dirty="0"/>
              <a:t>Illustrator</a:t>
            </a:r>
          </a:p>
          <a:p>
            <a:pPr lvl="0" rtl="0">
              <a:lnSpc>
                <a:spcPct val="100000"/>
              </a:lnSpc>
              <a:spcBef>
                <a:spcPts val="0"/>
              </a:spcBef>
              <a:spcAft>
                <a:spcPts val="0"/>
              </a:spcAft>
              <a:buNone/>
            </a:pPr>
            <a:r>
              <a:rPr lang="en" sz="1200" dirty="0"/>
              <a:t>Spanish</a:t>
            </a:r>
          </a:p>
          <a:p>
            <a:pPr lvl="0" rtl="0">
              <a:lnSpc>
                <a:spcPct val="100000"/>
              </a:lnSpc>
              <a:spcBef>
                <a:spcPts val="0"/>
              </a:spcBef>
              <a:spcAft>
                <a:spcPts val="0"/>
              </a:spcAft>
              <a:buNone/>
            </a:pPr>
            <a:r>
              <a:rPr lang="en" sz="1200" dirty="0"/>
              <a:t>Running time </a:t>
            </a:r>
          </a:p>
          <a:p>
            <a:pPr lvl="0" rtl="0">
              <a:lnSpc>
                <a:spcPct val="100000"/>
              </a:lnSpc>
              <a:spcBef>
                <a:spcPts val="0"/>
              </a:spcBef>
              <a:spcAft>
                <a:spcPts val="0"/>
              </a:spcAft>
              <a:buNone/>
            </a:pPr>
            <a:r>
              <a:rPr lang="en" sz="1200" dirty="0"/>
              <a:t>Category </a:t>
            </a:r>
          </a:p>
          <a:p>
            <a:pPr lvl="0" rtl="0">
              <a:lnSpc>
                <a:spcPct val="100000"/>
              </a:lnSpc>
              <a:spcBef>
                <a:spcPts val="0"/>
              </a:spcBef>
              <a:spcAft>
                <a:spcPts val="0"/>
              </a:spcAft>
              <a:buNone/>
            </a:pPr>
            <a:r>
              <a:rPr lang="en" sz="1200" dirty="0"/>
              <a:t>Theme</a:t>
            </a:r>
          </a:p>
          <a:p>
            <a:pPr lvl="0" rtl="0">
              <a:lnSpc>
                <a:spcPct val="100000"/>
              </a:lnSpc>
              <a:spcBef>
                <a:spcPts val="0"/>
              </a:spcBef>
              <a:spcAft>
                <a:spcPts val="0"/>
              </a:spcAft>
              <a:buNone/>
            </a:pPr>
            <a:r>
              <a:rPr lang="en" sz="1200" dirty="0"/>
              <a:t>Award Winners</a:t>
            </a:r>
          </a:p>
          <a:p>
            <a:pPr lvl="0" rtl="0">
              <a:lnSpc>
                <a:spcPct val="100000"/>
              </a:lnSpc>
              <a:spcBef>
                <a:spcPts val="0"/>
              </a:spcBef>
              <a:spcAft>
                <a:spcPts val="0"/>
              </a:spcAft>
              <a:buNone/>
            </a:pPr>
            <a:r>
              <a:rPr lang="en" sz="1200" dirty="0"/>
              <a:t>Grade Level</a:t>
            </a:r>
          </a:p>
          <a:p>
            <a:pPr lvl="0" rtl="0">
              <a:lnSpc>
                <a:spcPct val="100000"/>
              </a:lnSpc>
              <a:spcBef>
                <a:spcPts val="0"/>
              </a:spcBef>
              <a:spcAft>
                <a:spcPts val="0"/>
              </a:spcAft>
              <a:buNone/>
            </a:pPr>
            <a:r>
              <a:rPr lang="en" sz="1200" dirty="0"/>
              <a:t>Lexile </a:t>
            </a:r>
          </a:p>
          <a:p>
            <a:pPr lvl="0" rtl="0">
              <a:lnSpc>
                <a:spcPct val="100000"/>
              </a:lnSpc>
              <a:spcBef>
                <a:spcPts val="0"/>
              </a:spcBef>
              <a:spcAft>
                <a:spcPts val="0"/>
              </a:spcAft>
              <a:buNone/>
            </a:pPr>
            <a:r>
              <a:rPr lang="en" sz="1200" dirty="0" smtClean="0"/>
              <a:t>GRL</a:t>
            </a:r>
          </a:p>
          <a:p>
            <a:pPr lvl="0" rtl="0">
              <a:lnSpc>
                <a:spcPct val="100000"/>
              </a:lnSpc>
              <a:spcBef>
                <a:spcPts val="0"/>
              </a:spcBef>
              <a:spcAft>
                <a:spcPts val="0"/>
              </a:spcAft>
              <a:buNone/>
            </a:pPr>
            <a:endParaRPr lang="en" sz="1200" dirty="0"/>
          </a:p>
          <a:p>
            <a:pPr lvl="0" rtl="0">
              <a:lnSpc>
                <a:spcPct val="100000"/>
              </a:lnSpc>
              <a:spcBef>
                <a:spcPts val="0"/>
              </a:spcBef>
              <a:spcAft>
                <a:spcPts val="0"/>
              </a:spcAft>
              <a:buNone/>
            </a:pPr>
            <a:r>
              <a:rPr lang="en" sz="1200" dirty="0" smtClean="0"/>
              <a:t>* Also indicates if title is part of Reading Counts</a:t>
            </a:r>
            <a:endParaRPr lang="en" sz="1200" dirty="0"/>
          </a:p>
          <a:p>
            <a:pPr lvl="0">
              <a:lnSpc>
                <a:spcPct val="100000"/>
              </a:lnSpc>
              <a:spcBef>
                <a:spcPts val="0"/>
              </a:spcBef>
              <a:spcAft>
                <a:spcPts val="0"/>
              </a:spcAft>
              <a:buNone/>
            </a:pPr>
            <a:endParaRPr sz="1200" dirty="0"/>
          </a:p>
          <a:p>
            <a:pPr lvl="0">
              <a:spcBef>
                <a:spcPts val="0"/>
              </a:spcBef>
              <a:buNone/>
            </a:pPr>
            <a:endParaRPr sz="1200" dirty="0"/>
          </a:p>
        </p:txBody>
      </p:sp>
      <p:sp>
        <p:nvSpPr>
          <p:cNvPr id="536" name="Shape 536"/>
          <p:cNvSpPr txBox="1">
            <a:spLocks noGrp="1"/>
          </p:cNvSpPr>
          <p:nvPr>
            <p:ph type="body" idx="2"/>
          </p:nvPr>
        </p:nvSpPr>
        <p:spPr>
          <a:xfrm>
            <a:off x="1920450" y="1358877"/>
            <a:ext cx="2190300" cy="3416400"/>
          </a:xfrm>
          <a:prstGeom prst="rect">
            <a:avLst/>
          </a:prstGeom>
        </p:spPr>
        <p:txBody>
          <a:bodyPr lIns="91425" tIns="91425" rIns="91425" bIns="91425" anchor="t" anchorCtr="0">
            <a:noAutofit/>
          </a:bodyPr>
          <a:lstStyle/>
          <a:p>
            <a:pPr lvl="0">
              <a:spcBef>
                <a:spcPts val="0"/>
              </a:spcBef>
              <a:buNone/>
            </a:pPr>
            <a:endParaRPr sz="1200" dirty="0"/>
          </a:p>
          <a:p>
            <a:pPr lvl="0" rtl="0">
              <a:spcBef>
                <a:spcPts val="0"/>
              </a:spcBef>
              <a:spcAft>
                <a:spcPts val="0"/>
              </a:spcAft>
              <a:buNone/>
            </a:pPr>
            <a:endParaRPr sz="1200" b="1" dirty="0"/>
          </a:p>
          <a:p>
            <a:pPr lvl="0">
              <a:spcBef>
                <a:spcPts val="0"/>
              </a:spcBef>
              <a:spcAft>
                <a:spcPts val="0"/>
              </a:spcAft>
              <a:buNone/>
            </a:pPr>
            <a:endParaRPr lang="en" sz="1200" b="1" dirty="0" smtClean="0"/>
          </a:p>
          <a:p>
            <a:pPr lvl="0">
              <a:spcBef>
                <a:spcPts val="0"/>
              </a:spcBef>
              <a:spcAft>
                <a:spcPts val="0"/>
              </a:spcAft>
              <a:buNone/>
            </a:pPr>
            <a:r>
              <a:rPr lang="en" sz="1200" b="1" dirty="0" smtClean="0"/>
              <a:t>Book</a:t>
            </a:r>
            <a:r>
              <a:rPr lang="en" sz="1200" b="1" dirty="0"/>
              <a:t>:</a:t>
            </a:r>
          </a:p>
          <a:p>
            <a:pPr lvl="0">
              <a:spcBef>
                <a:spcPts val="0"/>
              </a:spcBef>
              <a:spcAft>
                <a:spcPts val="0"/>
              </a:spcAft>
              <a:buNone/>
            </a:pPr>
            <a:r>
              <a:rPr lang="en" sz="1200" dirty="0"/>
              <a:t>Title</a:t>
            </a:r>
          </a:p>
          <a:p>
            <a:pPr lvl="0">
              <a:spcBef>
                <a:spcPts val="0"/>
              </a:spcBef>
              <a:spcAft>
                <a:spcPts val="0"/>
              </a:spcAft>
              <a:buNone/>
            </a:pPr>
            <a:r>
              <a:rPr lang="en" sz="1200" dirty="0"/>
              <a:t>Number of Pages</a:t>
            </a:r>
          </a:p>
          <a:p>
            <a:pPr lvl="0">
              <a:spcBef>
                <a:spcPts val="0"/>
              </a:spcBef>
              <a:spcAft>
                <a:spcPts val="0"/>
              </a:spcAft>
              <a:buNone/>
            </a:pPr>
            <a:r>
              <a:rPr lang="en" sz="1200" dirty="0"/>
              <a:t>Spanish</a:t>
            </a:r>
          </a:p>
          <a:p>
            <a:pPr lvl="0">
              <a:spcBef>
                <a:spcPts val="0"/>
              </a:spcBef>
              <a:spcAft>
                <a:spcPts val="0"/>
              </a:spcAft>
              <a:buNone/>
            </a:pPr>
            <a:r>
              <a:rPr lang="en" sz="1200" dirty="0"/>
              <a:t>Grade Level</a:t>
            </a:r>
          </a:p>
          <a:p>
            <a:pPr lvl="0">
              <a:lnSpc>
                <a:spcPct val="100000"/>
              </a:lnSpc>
              <a:spcBef>
                <a:spcPts val="0"/>
              </a:spcBef>
              <a:spcAft>
                <a:spcPts val="0"/>
              </a:spcAft>
              <a:buNone/>
            </a:pPr>
            <a:r>
              <a:rPr lang="en" sz="1200" dirty="0"/>
              <a:t>Lexile</a:t>
            </a:r>
          </a:p>
          <a:p>
            <a:pPr lvl="0">
              <a:spcBef>
                <a:spcPts val="0"/>
              </a:spcBef>
              <a:spcAft>
                <a:spcPts val="0"/>
              </a:spcAft>
              <a:buNone/>
            </a:pPr>
            <a:r>
              <a:rPr lang="en" sz="1200" dirty="0"/>
              <a:t>GRL</a:t>
            </a:r>
          </a:p>
        </p:txBody>
      </p:sp>
      <p:pic>
        <p:nvPicPr>
          <p:cNvPr id="535" name="Shape 535"/>
          <p:cNvPicPr preferRelativeResize="0"/>
          <p:nvPr/>
        </p:nvPicPr>
        <p:blipFill>
          <a:blip r:embed="rId3">
            <a:alphaModFix/>
          </a:blip>
          <a:stretch>
            <a:fillRect/>
          </a:stretch>
        </p:blipFill>
        <p:spPr>
          <a:xfrm>
            <a:off x="4110750" y="595551"/>
            <a:ext cx="4911749" cy="4110925"/>
          </a:xfrm>
          <a:prstGeom prst="rect">
            <a:avLst/>
          </a:prstGeom>
          <a:noFill/>
          <a:ln>
            <a:noFill/>
          </a:ln>
        </p:spPr>
      </p:pic>
      <p:sp>
        <p:nvSpPr>
          <p:cNvPr id="537" name="Shape 537"/>
          <p:cNvSpPr/>
          <p:nvPr/>
        </p:nvSpPr>
        <p:spPr>
          <a:xfrm>
            <a:off x="7698300" y="559175"/>
            <a:ext cx="1134000" cy="344400"/>
          </a:xfrm>
          <a:prstGeom prst="ellipse">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Using Paired Texts</a:t>
            </a:r>
          </a:p>
        </p:txBody>
      </p:sp>
      <p:sp>
        <p:nvSpPr>
          <p:cNvPr id="543" name="Shape 543"/>
          <p:cNvSpPr txBox="1">
            <a:spLocks noGrp="1"/>
          </p:cNvSpPr>
          <p:nvPr>
            <p:ph type="body" idx="1"/>
          </p:nvPr>
        </p:nvSpPr>
        <p:spPr>
          <a:xfrm>
            <a:off x="311700" y="1152475"/>
            <a:ext cx="3499500" cy="3416400"/>
          </a:xfrm>
          <a:prstGeom prst="rect">
            <a:avLst/>
          </a:prstGeom>
        </p:spPr>
        <p:txBody>
          <a:bodyPr lIns="91425" tIns="91425" rIns="91425" bIns="91425" anchor="t" anchorCtr="0">
            <a:noAutofit/>
          </a:bodyPr>
          <a:lstStyle/>
          <a:p>
            <a:r>
              <a:rPr lang="en" dirty="0"/>
              <a:t>Provides information on the elements of each </a:t>
            </a:r>
            <a:r>
              <a:rPr lang="en" dirty="0" smtClean="0"/>
              <a:t>unit</a:t>
            </a:r>
          </a:p>
          <a:p>
            <a:pPr marL="0" indent="0">
              <a:buNone/>
            </a:pPr>
            <a:endParaRPr lang="en" dirty="0"/>
          </a:p>
          <a:p>
            <a:r>
              <a:rPr lang="en" dirty="0"/>
              <a:t>Provides information included in the  Library Programs, Classroom Activities, and Parent and Child tabs</a:t>
            </a:r>
          </a:p>
        </p:txBody>
      </p:sp>
      <p:pic>
        <p:nvPicPr>
          <p:cNvPr id="544" name="Shape 544"/>
          <p:cNvPicPr preferRelativeResize="0"/>
          <p:nvPr/>
        </p:nvPicPr>
        <p:blipFill>
          <a:blip r:embed="rId3">
            <a:alphaModFix/>
          </a:blip>
          <a:stretch>
            <a:fillRect/>
          </a:stretch>
        </p:blipFill>
        <p:spPr>
          <a:xfrm>
            <a:off x="3811101" y="621675"/>
            <a:ext cx="5069650" cy="4218074"/>
          </a:xfrm>
          <a:prstGeom prst="rect">
            <a:avLst/>
          </a:prstGeom>
          <a:noFill/>
          <a:ln>
            <a:noFill/>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US" dirty="0" smtClean="0"/>
              <a:t>Library Programs Tab</a:t>
            </a:r>
            <a:endParaRPr dirty="0"/>
          </a:p>
        </p:txBody>
      </p:sp>
      <p:sp>
        <p:nvSpPr>
          <p:cNvPr id="550" name="Shape 550"/>
          <p:cNvSpPr txBox="1">
            <a:spLocks noGrp="1"/>
          </p:cNvSpPr>
          <p:nvPr>
            <p:ph type="body" idx="1"/>
          </p:nvPr>
        </p:nvSpPr>
        <p:spPr>
          <a:xfrm>
            <a:off x="311700" y="1152475"/>
            <a:ext cx="3367671" cy="3416400"/>
          </a:xfrm>
          <a:prstGeom prst="rect">
            <a:avLst/>
          </a:prstGeom>
        </p:spPr>
        <p:txBody>
          <a:bodyPr lIns="91425" tIns="91425" rIns="91425" bIns="91425" anchor="t" anchorCtr="0">
            <a:noAutofit/>
          </a:bodyPr>
          <a:lstStyle/>
          <a:p>
            <a:pPr lvl="0">
              <a:lnSpc>
                <a:spcPct val="150000"/>
              </a:lnSpc>
              <a:spcBef>
                <a:spcPts val="0"/>
              </a:spcBef>
            </a:pPr>
            <a:r>
              <a:rPr lang="en-US" dirty="0" smtClean="0"/>
              <a:t>Printable Letters</a:t>
            </a:r>
          </a:p>
          <a:p>
            <a:pPr lvl="0">
              <a:lnSpc>
                <a:spcPct val="150000"/>
              </a:lnSpc>
              <a:spcBef>
                <a:spcPts val="0"/>
              </a:spcBef>
            </a:pPr>
            <a:r>
              <a:rPr lang="en-US" dirty="0" smtClean="0"/>
              <a:t>Program Preparation</a:t>
            </a:r>
          </a:p>
          <a:p>
            <a:pPr lvl="0">
              <a:lnSpc>
                <a:spcPct val="150000"/>
              </a:lnSpc>
              <a:spcBef>
                <a:spcPts val="0"/>
              </a:spcBef>
            </a:pPr>
            <a:r>
              <a:rPr lang="en-US" dirty="0" smtClean="0"/>
              <a:t>Program Presentation</a:t>
            </a:r>
          </a:p>
          <a:p>
            <a:pPr lvl="0">
              <a:lnSpc>
                <a:spcPct val="150000"/>
              </a:lnSpc>
              <a:spcBef>
                <a:spcPts val="0"/>
              </a:spcBef>
            </a:pPr>
            <a:r>
              <a:rPr lang="en-US" dirty="0" smtClean="0"/>
              <a:t>Independent Learning</a:t>
            </a:r>
            <a:endParaRPr dirty="0"/>
          </a:p>
        </p:txBody>
      </p:sp>
      <p:pic>
        <p:nvPicPr>
          <p:cNvPr id="551" name="Shape 551"/>
          <p:cNvPicPr preferRelativeResize="0"/>
          <p:nvPr/>
        </p:nvPicPr>
        <p:blipFill>
          <a:blip r:embed="rId3">
            <a:alphaModFix/>
          </a:blip>
          <a:stretch>
            <a:fillRect/>
          </a:stretch>
        </p:blipFill>
        <p:spPr>
          <a:xfrm>
            <a:off x="3753638" y="1017725"/>
            <a:ext cx="5078662" cy="3991025"/>
          </a:xfrm>
          <a:prstGeom prst="rect">
            <a:avLst/>
          </a:prstGeom>
          <a:noFill/>
          <a:ln>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137887" y="445025"/>
            <a:ext cx="3679370" cy="572700"/>
          </a:xfrm>
          <a:prstGeom prst="rect">
            <a:avLst/>
          </a:prstGeom>
        </p:spPr>
        <p:txBody>
          <a:bodyPr lIns="91425" tIns="91425" rIns="91425" bIns="91425" anchor="t" anchorCtr="0">
            <a:noAutofit/>
          </a:bodyPr>
          <a:lstStyle/>
          <a:p>
            <a:pPr lvl="0">
              <a:spcBef>
                <a:spcPts val="0"/>
              </a:spcBef>
              <a:buNone/>
            </a:pPr>
            <a:r>
              <a:rPr lang="en-US" dirty="0" smtClean="0"/>
              <a:t>Classroom Activities</a:t>
            </a:r>
            <a:br>
              <a:rPr lang="en-US" dirty="0" smtClean="0"/>
            </a:br>
            <a:r>
              <a:rPr lang="en-US" dirty="0" smtClean="0"/>
              <a:t>Tab</a:t>
            </a:r>
            <a:endParaRPr dirty="0"/>
          </a:p>
        </p:txBody>
      </p:sp>
      <p:sp>
        <p:nvSpPr>
          <p:cNvPr id="557" name="Shape 557"/>
          <p:cNvSpPr txBox="1">
            <a:spLocks noGrp="1"/>
          </p:cNvSpPr>
          <p:nvPr>
            <p:ph type="body" idx="1"/>
          </p:nvPr>
        </p:nvSpPr>
        <p:spPr>
          <a:xfrm>
            <a:off x="311700" y="1690913"/>
            <a:ext cx="3403956" cy="2877961"/>
          </a:xfrm>
          <a:prstGeom prst="rect">
            <a:avLst/>
          </a:prstGeom>
        </p:spPr>
        <p:txBody>
          <a:bodyPr lIns="91425" tIns="91425" rIns="91425" bIns="91425" anchor="t" anchorCtr="0">
            <a:noAutofit/>
          </a:bodyPr>
          <a:lstStyle/>
          <a:p>
            <a:pPr lvl="0">
              <a:lnSpc>
                <a:spcPct val="100000"/>
              </a:lnSpc>
              <a:spcBef>
                <a:spcPts val="0"/>
              </a:spcBef>
            </a:pPr>
            <a:r>
              <a:rPr lang="en-US" dirty="0" smtClean="0"/>
              <a:t>General Strategies and Activities </a:t>
            </a:r>
          </a:p>
          <a:p>
            <a:pPr lvl="0">
              <a:lnSpc>
                <a:spcPct val="150000"/>
              </a:lnSpc>
              <a:spcBef>
                <a:spcPts val="0"/>
              </a:spcBef>
            </a:pPr>
            <a:r>
              <a:rPr lang="en-US" dirty="0" smtClean="0"/>
              <a:t>Activities by Theme </a:t>
            </a:r>
          </a:p>
          <a:p>
            <a:pPr lvl="0">
              <a:spcBef>
                <a:spcPts val="0"/>
              </a:spcBef>
            </a:pPr>
            <a:endParaRPr dirty="0"/>
          </a:p>
        </p:txBody>
      </p:sp>
      <p:pic>
        <p:nvPicPr>
          <p:cNvPr id="558" name="Shape 558"/>
          <p:cNvPicPr preferRelativeResize="0"/>
          <p:nvPr/>
        </p:nvPicPr>
        <p:blipFill>
          <a:blip r:embed="rId3">
            <a:alphaModFix/>
          </a:blip>
          <a:stretch>
            <a:fillRect/>
          </a:stretch>
        </p:blipFill>
        <p:spPr>
          <a:xfrm>
            <a:off x="3715656" y="270854"/>
            <a:ext cx="5190015" cy="4698474"/>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311700" y="445025"/>
            <a:ext cx="3157214" cy="572700"/>
          </a:xfrm>
          <a:prstGeom prst="rect">
            <a:avLst/>
          </a:prstGeom>
        </p:spPr>
        <p:txBody>
          <a:bodyPr lIns="91425" tIns="91425" rIns="91425" bIns="91425" anchor="t" anchorCtr="0">
            <a:noAutofit/>
          </a:bodyPr>
          <a:lstStyle/>
          <a:p>
            <a:pPr lvl="0">
              <a:spcBef>
                <a:spcPts val="0"/>
              </a:spcBef>
              <a:buNone/>
            </a:pPr>
            <a:r>
              <a:rPr lang="en-US" dirty="0" smtClean="0"/>
              <a:t>Parent and Child Tab</a:t>
            </a:r>
            <a:endParaRPr dirty="0"/>
          </a:p>
        </p:txBody>
      </p:sp>
      <p:sp>
        <p:nvSpPr>
          <p:cNvPr id="564" name="Shape 564"/>
          <p:cNvSpPr txBox="1">
            <a:spLocks noGrp="1"/>
          </p:cNvSpPr>
          <p:nvPr>
            <p:ph type="body" idx="1"/>
          </p:nvPr>
        </p:nvSpPr>
        <p:spPr>
          <a:xfrm>
            <a:off x="311700" y="1836057"/>
            <a:ext cx="2983042" cy="2732818"/>
          </a:xfrm>
          <a:prstGeom prst="rect">
            <a:avLst/>
          </a:prstGeom>
        </p:spPr>
        <p:txBody>
          <a:bodyPr lIns="91425" tIns="91425" rIns="91425" bIns="91425" anchor="t" anchorCtr="0">
            <a:noAutofit/>
          </a:bodyPr>
          <a:lstStyle/>
          <a:p>
            <a:pPr marL="0" indent="0">
              <a:buNone/>
            </a:pPr>
            <a:r>
              <a:rPr lang="en-US" dirty="0" smtClean="0"/>
              <a:t>Ideas for </a:t>
            </a:r>
            <a:r>
              <a:rPr lang="en-US" dirty="0" err="1" smtClean="0"/>
              <a:t>BookFLIX</a:t>
            </a:r>
            <a:r>
              <a:rPr lang="en-US" dirty="0" smtClean="0"/>
              <a:t> use at local libraries, and from home. </a:t>
            </a:r>
            <a:endParaRPr dirty="0"/>
          </a:p>
        </p:txBody>
      </p:sp>
      <p:pic>
        <p:nvPicPr>
          <p:cNvPr id="565" name="Shape 565"/>
          <p:cNvPicPr preferRelativeResize="0"/>
          <p:nvPr/>
        </p:nvPicPr>
        <p:blipFill>
          <a:blip r:embed="rId3">
            <a:alphaModFix/>
          </a:blip>
          <a:stretch>
            <a:fillRect/>
          </a:stretch>
        </p:blipFill>
        <p:spPr>
          <a:xfrm>
            <a:off x="3614057" y="333830"/>
            <a:ext cx="5297715" cy="4809670"/>
          </a:xfrm>
          <a:prstGeom prst="rect">
            <a:avLst/>
          </a:prstGeom>
          <a:noFill/>
          <a:ln>
            <a:no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US" dirty="0" err="1" smtClean="0"/>
              <a:t>Downloadables</a:t>
            </a:r>
            <a:endParaRPr dirty="0"/>
          </a:p>
        </p:txBody>
      </p:sp>
      <p:sp>
        <p:nvSpPr>
          <p:cNvPr id="571" name="Shape 571"/>
          <p:cNvSpPr txBox="1">
            <a:spLocks noGrp="1"/>
          </p:cNvSpPr>
          <p:nvPr>
            <p:ph type="body" idx="1"/>
          </p:nvPr>
        </p:nvSpPr>
        <p:spPr>
          <a:xfrm>
            <a:off x="311700" y="2081187"/>
            <a:ext cx="2557354" cy="1104496"/>
          </a:xfrm>
          <a:prstGeom prst="rect">
            <a:avLst/>
          </a:prstGeom>
        </p:spPr>
        <p:txBody>
          <a:bodyPr lIns="91425" tIns="91425" rIns="91425" bIns="91425" anchor="t" anchorCtr="0">
            <a:noAutofit/>
          </a:bodyPr>
          <a:lstStyle/>
          <a:p>
            <a:pPr marL="0" lvl="0" indent="0">
              <a:spcBef>
                <a:spcPts val="0"/>
              </a:spcBef>
              <a:buNone/>
            </a:pPr>
            <a:r>
              <a:rPr lang="en-US" dirty="0" smtClean="0"/>
              <a:t>Accessed from Resources Tab</a:t>
            </a:r>
          </a:p>
          <a:p>
            <a:pPr lvl="0">
              <a:spcBef>
                <a:spcPts val="0"/>
              </a:spcBef>
            </a:pPr>
            <a:endParaRPr dirty="0"/>
          </a:p>
        </p:txBody>
      </p:sp>
      <p:pic>
        <p:nvPicPr>
          <p:cNvPr id="572" name="Shape 572"/>
          <p:cNvPicPr preferRelativeResize="0"/>
          <p:nvPr/>
        </p:nvPicPr>
        <p:blipFill>
          <a:blip r:embed="rId3">
            <a:alphaModFix/>
          </a:blip>
          <a:stretch>
            <a:fillRect/>
          </a:stretch>
        </p:blipFill>
        <p:spPr>
          <a:xfrm>
            <a:off x="3283527" y="325582"/>
            <a:ext cx="5860472" cy="4817918"/>
          </a:xfrm>
          <a:prstGeom prst="rect">
            <a:avLst/>
          </a:prstGeom>
          <a:noFill/>
          <a:ln>
            <a:noFill/>
          </a:ln>
        </p:spPr>
      </p:pic>
      <p:pic>
        <p:nvPicPr>
          <p:cNvPr id="573" name="Shape 573"/>
          <p:cNvPicPr preferRelativeResize="0"/>
          <p:nvPr/>
        </p:nvPicPr>
        <p:blipFill>
          <a:blip r:embed="rId4">
            <a:alphaModFix/>
          </a:blip>
          <a:stretch>
            <a:fillRect/>
          </a:stretch>
        </p:blipFill>
        <p:spPr>
          <a:xfrm>
            <a:off x="6022425" y="912309"/>
            <a:ext cx="2809875" cy="1085850"/>
          </a:xfrm>
          <a:prstGeom prst="rect">
            <a:avLst/>
          </a:prstGeom>
          <a:noFill/>
          <a:ln w="57150">
            <a:solidFill>
              <a:srgbClr val="FF0000"/>
            </a:solidFill>
          </a:ln>
        </p:spPr>
      </p:pic>
      <p:sp>
        <p:nvSpPr>
          <p:cNvPr id="3" name="Right Arrow 2"/>
          <p:cNvSpPr/>
          <p:nvPr/>
        </p:nvSpPr>
        <p:spPr>
          <a:xfrm>
            <a:off x="6022425" y="666624"/>
            <a:ext cx="798286" cy="18596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Downloadables</a:t>
            </a:r>
          </a:p>
        </p:txBody>
      </p:sp>
      <p:sp>
        <p:nvSpPr>
          <p:cNvPr id="579" name="Shape 579"/>
          <p:cNvSpPr txBox="1">
            <a:spLocks noGrp="1"/>
          </p:cNvSpPr>
          <p:nvPr>
            <p:ph type="body" idx="1"/>
          </p:nvPr>
        </p:nvSpPr>
        <p:spPr>
          <a:xfrm>
            <a:off x="311700" y="1152475"/>
            <a:ext cx="3900000" cy="3416400"/>
          </a:xfrm>
          <a:prstGeom prst="rect">
            <a:avLst/>
          </a:prstGeom>
        </p:spPr>
        <p:txBody>
          <a:bodyPr lIns="91425" tIns="91425" rIns="91425" bIns="91425" anchor="t" anchorCtr="0">
            <a:noAutofit/>
          </a:bodyPr>
          <a:lstStyle/>
          <a:p>
            <a:pPr>
              <a:lnSpc>
                <a:spcPct val="150000"/>
              </a:lnSpc>
            </a:pPr>
            <a:r>
              <a:rPr lang="en" dirty="0"/>
              <a:t>MARC records</a:t>
            </a:r>
          </a:p>
          <a:p>
            <a:pPr>
              <a:lnSpc>
                <a:spcPct val="150000"/>
              </a:lnSpc>
            </a:pPr>
            <a:r>
              <a:rPr lang="en" dirty="0"/>
              <a:t>Desktop Icon</a:t>
            </a:r>
          </a:p>
          <a:p>
            <a:pPr>
              <a:lnSpc>
                <a:spcPct val="150000"/>
              </a:lnSpc>
            </a:pPr>
            <a:r>
              <a:rPr lang="en" dirty="0"/>
              <a:t>Customizable Letters</a:t>
            </a:r>
          </a:p>
          <a:p>
            <a:pPr>
              <a:lnSpc>
                <a:spcPct val="150000"/>
              </a:lnSpc>
            </a:pPr>
            <a:r>
              <a:rPr lang="en" dirty="0"/>
              <a:t>Printables</a:t>
            </a:r>
          </a:p>
          <a:p>
            <a:pPr>
              <a:lnSpc>
                <a:spcPct val="150000"/>
              </a:lnSpc>
            </a:pPr>
            <a:r>
              <a:rPr lang="en" dirty="0"/>
              <a:t>and more!</a:t>
            </a:r>
          </a:p>
        </p:txBody>
      </p:sp>
      <p:pic>
        <p:nvPicPr>
          <p:cNvPr id="580" name="Shape 580"/>
          <p:cNvPicPr preferRelativeResize="0"/>
          <p:nvPr/>
        </p:nvPicPr>
        <p:blipFill>
          <a:blip r:embed="rId3">
            <a:alphaModFix/>
          </a:blip>
          <a:stretch>
            <a:fillRect/>
          </a:stretch>
        </p:blipFill>
        <p:spPr>
          <a:xfrm>
            <a:off x="3991428" y="259093"/>
            <a:ext cx="4478025" cy="4884407"/>
          </a:xfrm>
          <a:prstGeom prst="rect">
            <a:avLst/>
          </a:prstGeom>
          <a:noFill/>
          <a:ln>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a:t>Bookmarks and Poster</a:t>
            </a:r>
          </a:p>
        </p:txBody>
      </p:sp>
      <p:sp>
        <p:nvSpPr>
          <p:cNvPr id="586" name="Shape 586"/>
          <p:cNvSpPr txBox="1">
            <a:spLocks noGrp="1"/>
          </p:cNvSpPr>
          <p:nvPr>
            <p:ph type="body" idx="1"/>
          </p:nvPr>
        </p:nvSpPr>
        <p:spPr>
          <a:prstGeom prst="rect">
            <a:avLst/>
          </a:prstGeom>
        </p:spPr>
        <p:txBody>
          <a:bodyPr lIns="91425" tIns="91425" rIns="91425" bIns="91425" anchor="t" anchorCtr="0">
            <a:noAutofit/>
          </a:bodyPr>
          <a:lstStyle/>
          <a:p>
            <a:pPr lvl="0">
              <a:spcBef>
                <a:spcPts val="0"/>
              </a:spcBef>
              <a:buNone/>
            </a:pPr>
            <a:endParaRPr/>
          </a:p>
        </p:txBody>
      </p:sp>
      <p:pic>
        <p:nvPicPr>
          <p:cNvPr id="587" name="Shape 587"/>
          <p:cNvPicPr preferRelativeResize="0"/>
          <p:nvPr/>
        </p:nvPicPr>
        <p:blipFill>
          <a:blip r:embed="rId3">
            <a:alphaModFix/>
          </a:blip>
          <a:stretch>
            <a:fillRect/>
          </a:stretch>
        </p:blipFill>
        <p:spPr>
          <a:xfrm>
            <a:off x="127476" y="0"/>
            <a:ext cx="1761047" cy="5143499"/>
          </a:xfrm>
          <a:prstGeom prst="rect">
            <a:avLst/>
          </a:prstGeom>
          <a:noFill/>
          <a:ln>
            <a:noFill/>
          </a:ln>
        </p:spPr>
      </p:pic>
      <p:pic>
        <p:nvPicPr>
          <p:cNvPr id="588" name="Shape 588"/>
          <p:cNvPicPr preferRelativeResize="0"/>
          <p:nvPr/>
        </p:nvPicPr>
        <p:blipFill>
          <a:blip r:embed="rId4">
            <a:alphaModFix/>
          </a:blip>
          <a:stretch>
            <a:fillRect/>
          </a:stretch>
        </p:blipFill>
        <p:spPr>
          <a:xfrm>
            <a:off x="7359689" y="0"/>
            <a:ext cx="1784321" cy="5143499"/>
          </a:xfrm>
          <a:prstGeom prst="rect">
            <a:avLst/>
          </a:prstGeom>
          <a:noFill/>
          <a:ln>
            <a:noFill/>
          </a:ln>
        </p:spPr>
      </p:pic>
      <p:pic>
        <p:nvPicPr>
          <p:cNvPr id="589" name="Shape 589"/>
          <p:cNvPicPr preferRelativeResize="0"/>
          <p:nvPr/>
        </p:nvPicPr>
        <p:blipFill>
          <a:blip r:embed="rId5">
            <a:alphaModFix/>
          </a:blip>
          <a:stretch>
            <a:fillRect/>
          </a:stretch>
        </p:blipFill>
        <p:spPr>
          <a:xfrm>
            <a:off x="1932435" y="1086475"/>
            <a:ext cx="5383374" cy="354839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a:t>Known Issues: </a:t>
            </a:r>
            <a:r>
              <a:rPr lang="en" dirty="0" smtClean="0"/>
              <a:t>BookFLIX and TrueFLIX Security </a:t>
            </a:r>
            <a:r>
              <a:rPr lang="en" dirty="0"/>
              <a:t>Warning</a:t>
            </a:r>
          </a:p>
        </p:txBody>
      </p:sp>
      <p:pic>
        <p:nvPicPr>
          <p:cNvPr id="108" name="Shape 108"/>
          <p:cNvPicPr preferRelativeResize="0"/>
          <p:nvPr/>
        </p:nvPicPr>
        <p:blipFill>
          <a:blip r:embed="rId3">
            <a:alphaModFix/>
          </a:blip>
          <a:stretch>
            <a:fillRect/>
          </a:stretch>
        </p:blipFill>
        <p:spPr>
          <a:xfrm>
            <a:off x="2215376" y="1405054"/>
            <a:ext cx="4547124" cy="3536720"/>
          </a:xfrm>
          <a:prstGeom prst="rect">
            <a:avLst/>
          </a:prstGeom>
          <a:noFill/>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Help</a:t>
            </a:r>
          </a:p>
        </p:txBody>
      </p:sp>
      <p:sp>
        <p:nvSpPr>
          <p:cNvPr id="595" name="Shape 595"/>
          <p:cNvSpPr txBox="1">
            <a:spLocks noGrp="1"/>
          </p:cNvSpPr>
          <p:nvPr>
            <p:ph type="body" idx="1"/>
          </p:nvPr>
        </p:nvSpPr>
        <p:spPr>
          <a:xfrm>
            <a:off x="311700" y="1152475"/>
            <a:ext cx="2545200" cy="3416400"/>
          </a:xfrm>
          <a:prstGeom prst="rect">
            <a:avLst/>
          </a:prstGeom>
        </p:spPr>
        <p:txBody>
          <a:bodyPr lIns="91425" tIns="91425" rIns="91425" bIns="91425" anchor="t" anchorCtr="0">
            <a:noAutofit/>
          </a:bodyPr>
          <a:lstStyle/>
          <a:p>
            <a:r>
              <a:rPr lang="en" dirty="0"/>
              <a:t>Pair elements </a:t>
            </a:r>
            <a:r>
              <a:rPr lang="en" dirty="0" smtClean="0"/>
              <a:t>features</a:t>
            </a:r>
          </a:p>
          <a:p>
            <a:pPr marL="0" indent="0">
              <a:buNone/>
            </a:pPr>
            <a:endParaRPr lang="en" dirty="0"/>
          </a:p>
          <a:p>
            <a:r>
              <a:rPr lang="en" dirty="0"/>
              <a:t>System </a:t>
            </a:r>
            <a:r>
              <a:rPr lang="en" dirty="0" smtClean="0"/>
              <a:t>Requirements</a:t>
            </a:r>
          </a:p>
          <a:p>
            <a:pPr marL="0" indent="0">
              <a:buNone/>
            </a:pPr>
            <a:endParaRPr lang="en" dirty="0"/>
          </a:p>
          <a:p>
            <a:r>
              <a:rPr lang="en" dirty="0" smtClean="0"/>
              <a:t>FAQs</a:t>
            </a:r>
          </a:p>
          <a:p>
            <a:pPr marL="0" indent="0">
              <a:buNone/>
            </a:pPr>
            <a:endParaRPr lang="en" dirty="0"/>
          </a:p>
          <a:p>
            <a:r>
              <a:rPr lang="en" dirty="0" smtClean="0"/>
              <a:t>Troubleshooting</a:t>
            </a:r>
          </a:p>
          <a:p>
            <a:pPr marL="0" indent="0">
              <a:buNone/>
            </a:pPr>
            <a:endParaRPr lang="en" dirty="0"/>
          </a:p>
          <a:p>
            <a:r>
              <a:rPr lang="en" dirty="0"/>
              <a:t>and more</a:t>
            </a:r>
          </a:p>
        </p:txBody>
      </p:sp>
      <p:pic>
        <p:nvPicPr>
          <p:cNvPr id="596" name="Shape 596"/>
          <p:cNvPicPr preferRelativeResize="0"/>
          <p:nvPr/>
        </p:nvPicPr>
        <p:blipFill>
          <a:blip r:embed="rId3">
            <a:alphaModFix/>
          </a:blip>
          <a:stretch>
            <a:fillRect/>
          </a:stretch>
        </p:blipFill>
        <p:spPr>
          <a:xfrm>
            <a:off x="2857017" y="60750"/>
            <a:ext cx="6123214" cy="5143500"/>
          </a:xfrm>
          <a:prstGeom prst="rect">
            <a:avLst/>
          </a:prstGeom>
          <a:noFill/>
          <a:ln>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Promotional Materials from POWER Library</a:t>
            </a:r>
            <a:endParaRPr lang="en-US" dirty="0"/>
          </a:p>
        </p:txBody>
      </p:sp>
      <p:sp>
        <p:nvSpPr>
          <p:cNvPr id="3" name="Text Placeholder 2"/>
          <p:cNvSpPr>
            <a:spLocks noGrp="1"/>
          </p:cNvSpPr>
          <p:nvPr>
            <p:ph type="body" idx="1"/>
          </p:nvPr>
        </p:nvSpPr>
        <p:spPr/>
        <p:txBody>
          <a:bodyPr/>
          <a:lstStyle/>
          <a:p>
            <a:pPr marL="0" indent="0">
              <a:buNone/>
            </a:pPr>
            <a:r>
              <a:rPr lang="en-US" dirty="0" smtClean="0"/>
              <a:t>For Librarians page </a:t>
            </a:r>
            <a:r>
              <a:rPr lang="en-US" dirty="0" smtClean="0">
                <a:sym typeface="Wingdings" panose="05000000000000000000" pitchFamily="2" charset="2"/>
              </a:rPr>
              <a:t> Promotional Materials</a:t>
            </a:r>
          </a:p>
          <a:p>
            <a:pPr marL="0" indent="0">
              <a:buNone/>
            </a:pPr>
            <a:endParaRPr lang="en-US" dirty="0" smtClean="0">
              <a:sym typeface="Wingdings" panose="05000000000000000000" pitchFamily="2" charset="2"/>
            </a:endParaRPr>
          </a:p>
          <a:p>
            <a:pPr marL="0" indent="0" algn="ctr">
              <a:buNone/>
            </a:pPr>
            <a:r>
              <a:rPr lang="en-US" dirty="0"/>
              <a:t>https</a:t>
            </a:r>
            <a:r>
              <a:rPr lang="en-US" dirty="0" smtClean="0"/>
              <a:t>://www.powerlibrary.org/librarians/e-resources/marketingpr</a:t>
            </a:r>
          </a:p>
          <a:p>
            <a:pPr marL="0" indent="0">
              <a:buNone/>
            </a:pPr>
            <a:endParaRPr lang="en-US" dirty="0" smtClean="0"/>
          </a:p>
          <a:p>
            <a:pPr marL="0" indent="0">
              <a:buNone/>
            </a:pPr>
            <a:r>
              <a:rPr lang="en-US" dirty="0" smtClean="0"/>
              <a:t>Printable bookmarks, graphics for magnets, posters, and more!</a:t>
            </a:r>
            <a:endParaRPr lang="en-US" dirty="0"/>
          </a:p>
        </p:txBody>
      </p:sp>
      <p:pic>
        <p:nvPicPr>
          <p:cNvPr id="4" name="Picture 3"/>
          <p:cNvPicPr>
            <a:picLocks noChangeAspect="1"/>
          </p:cNvPicPr>
          <p:nvPr/>
        </p:nvPicPr>
        <p:blipFill>
          <a:blip r:embed="rId2"/>
          <a:stretch>
            <a:fillRect/>
          </a:stretch>
        </p:blipFill>
        <p:spPr>
          <a:xfrm>
            <a:off x="2337749" y="2860675"/>
            <a:ext cx="4468502" cy="1996399"/>
          </a:xfrm>
          <a:prstGeom prst="rect">
            <a:avLst/>
          </a:prstGeom>
        </p:spPr>
      </p:pic>
    </p:spTree>
    <p:extLst>
      <p:ext uri="{BB962C8B-B14F-4D97-AF65-F5344CB8AC3E}">
        <p14:creationId xmlns:p14="http://schemas.microsoft.com/office/powerpoint/2010/main" val="19390880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3" name="Shape 603" descr="Free illustration: Question Mark, Note, Duplicate - Free Image on ..."/>
          <p:cNvPicPr preferRelativeResize="0">
            <a:picLocks/>
          </p:cNvPicPr>
          <p:nvPr/>
        </p:nvPicPr>
        <p:blipFill>
          <a:blip r:embed="rId3">
            <a:alphaModFix/>
          </a:blip>
          <a:stretch>
            <a:fillRect/>
          </a:stretch>
        </p:blipFill>
        <p:spPr>
          <a:xfrm>
            <a:off x="0" y="812800"/>
            <a:ext cx="8389257" cy="4330700"/>
          </a:xfrm>
          <a:prstGeom prst="rect">
            <a:avLst/>
          </a:prstGeom>
          <a:noFill/>
          <a:ln>
            <a:noFill/>
          </a:ln>
        </p:spPr>
      </p:pic>
      <p:sp>
        <p:nvSpPr>
          <p:cNvPr id="601" name="Shape 60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Questions?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Discussion</a:t>
            </a:r>
            <a:endParaRPr lang="en-US" dirty="0"/>
          </a:p>
        </p:txBody>
      </p:sp>
      <p:sp>
        <p:nvSpPr>
          <p:cNvPr id="3" name="Text Placeholder 2"/>
          <p:cNvSpPr>
            <a:spLocks noGrp="1"/>
          </p:cNvSpPr>
          <p:nvPr>
            <p:ph type="body" idx="1"/>
          </p:nvPr>
        </p:nvSpPr>
        <p:spPr/>
        <p:txBody>
          <a:bodyPr/>
          <a:lstStyle/>
          <a:p>
            <a:pPr marL="0" indent="0">
              <a:buNone/>
            </a:pPr>
            <a:r>
              <a:rPr lang="en-US" dirty="0" smtClean="0"/>
              <a:t>How might you use these resources for:</a:t>
            </a:r>
          </a:p>
          <a:p>
            <a:r>
              <a:rPr lang="en-US" dirty="0" smtClean="0"/>
              <a:t>Constitution Day?</a:t>
            </a:r>
          </a:p>
          <a:p>
            <a:r>
              <a:rPr lang="en-US" dirty="0" smtClean="0"/>
              <a:t>Black History Month?</a:t>
            </a:r>
          </a:p>
          <a:p>
            <a:r>
              <a:rPr lang="en-US" dirty="0" smtClean="0"/>
              <a:t>Promoting literacy skills in early readers?</a:t>
            </a:r>
          </a:p>
          <a:p>
            <a:r>
              <a:rPr lang="en-US" dirty="0" smtClean="0"/>
              <a:t>To promote award-winning titles?</a:t>
            </a:r>
          </a:p>
          <a:p>
            <a:endParaRPr lang="en-US" dirty="0"/>
          </a:p>
          <a:p>
            <a:pPr marL="0" indent="0">
              <a:buNone/>
            </a:pPr>
            <a:r>
              <a:rPr lang="en-US" dirty="0" smtClean="0"/>
              <a:t>If you have experience teaching with </a:t>
            </a:r>
            <a:r>
              <a:rPr lang="en-US" dirty="0" err="1" smtClean="0"/>
              <a:t>BookFLIX</a:t>
            </a:r>
            <a:r>
              <a:rPr lang="en-US" dirty="0" smtClean="0"/>
              <a:t> and </a:t>
            </a:r>
            <a:r>
              <a:rPr lang="en-US" dirty="0" err="1" smtClean="0"/>
              <a:t>TrueFLIX</a:t>
            </a:r>
            <a:r>
              <a:rPr lang="en-US" dirty="0" smtClean="0"/>
              <a:t> please share your success stories! </a:t>
            </a:r>
          </a:p>
          <a:p>
            <a:endParaRPr lang="en-US" dirty="0"/>
          </a:p>
        </p:txBody>
      </p:sp>
    </p:spTree>
    <p:extLst>
      <p:ext uri="{BB962C8B-B14F-4D97-AF65-F5344CB8AC3E}">
        <p14:creationId xmlns:p14="http://schemas.microsoft.com/office/powerpoint/2010/main" val="42256402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a:t>Hands-on time! </a:t>
            </a:r>
          </a:p>
        </p:txBody>
      </p:sp>
      <p:sp>
        <p:nvSpPr>
          <p:cNvPr id="609" name="Shape 609"/>
          <p:cNvSpPr txBox="1">
            <a:spLocks noGrp="1"/>
          </p:cNvSpPr>
          <p:nvPr>
            <p:ph sz="half" idx="1"/>
          </p:nvPr>
        </p:nvSpPr>
        <p:spPr>
          <a:prstGeom prst="rect">
            <a:avLst/>
          </a:prstGeom>
        </p:spPr>
        <p:txBody>
          <a:bodyPr lIns="91425" tIns="91425" rIns="91425" bIns="91425" anchor="t" anchorCtr="0">
            <a:noAutofit/>
          </a:bodyPr>
          <a:lstStyle/>
          <a:p>
            <a:pPr lvl="0">
              <a:spcBef>
                <a:spcPts val="0"/>
              </a:spcBef>
              <a:buNone/>
            </a:pPr>
            <a:r>
              <a:rPr lang="en-US" b="1" dirty="0" err="1" smtClean="0"/>
              <a:t>BookFLIX</a:t>
            </a:r>
            <a:endParaRPr lang="en-US" b="1" dirty="0" smtClean="0"/>
          </a:p>
          <a:p>
            <a:pPr lvl="0">
              <a:spcBef>
                <a:spcPts val="0"/>
              </a:spcBef>
              <a:buNone/>
            </a:pPr>
            <a:endParaRPr lang="en-US" b="1" dirty="0" smtClean="0"/>
          </a:p>
          <a:p>
            <a:pPr lvl="0">
              <a:spcBef>
                <a:spcPts val="0"/>
              </a:spcBef>
            </a:pPr>
            <a:r>
              <a:rPr lang="en-US" sz="1800" dirty="0" smtClean="0"/>
              <a:t>Use the Browse All feature to see the awards for each title</a:t>
            </a:r>
          </a:p>
          <a:p>
            <a:pPr lvl="0">
              <a:spcBef>
                <a:spcPts val="0"/>
              </a:spcBef>
            </a:pPr>
            <a:r>
              <a:rPr lang="en-US" sz="1800" dirty="0" smtClean="0"/>
              <a:t>Pick a theme and check out the pairings (maybe even watch an animated picture book!)</a:t>
            </a:r>
          </a:p>
          <a:p>
            <a:pPr lvl="0">
              <a:spcBef>
                <a:spcPts val="0"/>
              </a:spcBef>
            </a:pPr>
            <a:r>
              <a:rPr lang="en-US" sz="1800" dirty="0" smtClean="0"/>
              <a:t>View some of the available lesson plans for pairings</a:t>
            </a:r>
          </a:p>
          <a:p>
            <a:pPr lvl="0">
              <a:spcBef>
                <a:spcPts val="0"/>
              </a:spcBef>
            </a:pPr>
            <a:r>
              <a:rPr lang="en-US" sz="1800" dirty="0" smtClean="0"/>
              <a:t>Take a peek at the customizable letters for parents and teachers</a:t>
            </a:r>
            <a:endParaRPr sz="1800" dirty="0"/>
          </a:p>
        </p:txBody>
      </p:sp>
      <p:sp>
        <p:nvSpPr>
          <p:cNvPr id="2" name="Content Placeholder 1"/>
          <p:cNvSpPr>
            <a:spLocks noGrp="1"/>
          </p:cNvSpPr>
          <p:nvPr>
            <p:ph sz="half" idx="2"/>
          </p:nvPr>
        </p:nvSpPr>
        <p:spPr/>
        <p:txBody>
          <a:bodyPr/>
          <a:lstStyle/>
          <a:p>
            <a:pPr marL="0" indent="0">
              <a:spcBef>
                <a:spcPts val="0"/>
              </a:spcBef>
              <a:buNone/>
            </a:pPr>
            <a:r>
              <a:rPr lang="en-US" b="1" dirty="0" err="1" smtClean="0"/>
              <a:t>TrueFLIX</a:t>
            </a:r>
            <a:endParaRPr lang="en-US" b="1" dirty="0" smtClean="0"/>
          </a:p>
          <a:p>
            <a:pPr marL="0" indent="0">
              <a:spcBef>
                <a:spcPts val="0"/>
              </a:spcBef>
              <a:buNone/>
            </a:pPr>
            <a:endParaRPr lang="en-US" b="1" dirty="0" smtClean="0"/>
          </a:p>
          <a:p>
            <a:pPr>
              <a:spcBef>
                <a:spcPts val="0"/>
              </a:spcBef>
            </a:pPr>
            <a:r>
              <a:rPr lang="en-US" sz="1800" dirty="0" smtClean="0"/>
              <a:t>Choose a unit and look at the lesson plans for some of the titles in that unit</a:t>
            </a:r>
          </a:p>
          <a:p>
            <a:r>
              <a:rPr lang="en-US" sz="1800" dirty="0" smtClean="0"/>
              <a:t>Browse some of the units and take a look at the available titles</a:t>
            </a:r>
          </a:p>
          <a:p>
            <a:r>
              <a:rPr lang="en-US" sz="1800" dirty="0" smtClean="0"/>
              <a:t>Take a look at some of the websites found under the Web Links tab</a:t>
            </a:r>
          </a:p>
          <a:p>
            <a:endParaRPr lang="en-US" dirty="0"/>
          </a:p>
        </p:txBody>
      </p:sp>
      <p:pic>
        <p:nvPicPr>
          <p:cNvPr id="610" name="Shape 610" descr="Free vector graphic: Hands, Fingers, Green, Palm - Free Image on ..."/>
          <p:cNvPicPr preferRelativeResize="0"/>
          <p:nvPr/>
        </p:nvPicPr>
        <p:blipFill>
          <a:blip r:embed="rId3">
            <a:alphaModFix/>
          </a:blip>
          <a:stretch>
            <a:fillRect/>
          </a:stretch>
        </p:blipFill>
        <p:spPr>
          <a:xfrm>
            <a:off x="3643992" y="0"/>
            <a:ext cx="2481944" cy="140978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Known Issues: EBSCO Resources</a:t>
            </a:r>
          </a:p>
        </p:txBody>
      </p:sp>
      <p:sp>
        <p:nvSpPr>
          <p:cNvPr id="2" name="Content Placeholder 1"/>
          <p:cNvSpPr>
            <a:spLocks noGrp="1"/>
          </p:cNvSpPr>
          <p:nvPr>
            <p:ph idx="1"/>
          </p:nvPr>
        </p:nvSpPr>
        <p:spPr>
          <a:xfrm>
            <a:off x="628650" y="2397919"/>
            <a:ext cx="7886700" cy="2234804"/>
          </a:xfrm>
        </p:spPr>
        <p:txBody>
          <a:bodyPr/>
          <a:lstStyle/>
          <a:p>
            <a:pPr marL="0" indent="0">
              <a:buNone/>
            </a:pPr>
            <a:r>
              <a:rPr lang="en-US" dirty="0" smtClean="0"/>
              <a:t>If you receive an error message when trying to access EBSCO resources please contact HSLC Support. </a:t>
            </a:r>
            <a:endParaRPr lang="en-US" dirty="0"/>
          </a:p>
        </p:txBody>
      </p:sp>
      <p:pic>
        <p:nvPicPr>
          <p:cNvPr id="116" name="Shape 116"/>
          <p:cNvPicPr preferRelativeResize="0"/>
          <p:nvPr/>
        </p:nvPicPr>
        <p:blipFill>
          <a:blip r:embed="rId3">
            <a:alphaModFix/>
          </a:blip>
          <a:stretch>
            <a:fillRect/>
          </a:stretch>
        </p:blipFill>
        <p:spPr>
          <a:xfrm>
            <a:off x="1092345" y="1369219"/>
            <a:ext cx="6848475" cy="10287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5810</TotalTime>
  <Words>2086</Words>
  <Application>Microsoft Office PowerPoint</Application>
  <PresentationFormat>On-screen Show (16:9)</PresentationFormat>
  <Paragraphs>391</Paragraphs>
  <Slides>84</Slides>
  <Notes>73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Calibri</vt:lpstr>
      <vt:lpstr>Calibri Light</vt:lpstr>
      <vt:lpstr>Georgia</vt:lpstr>
      <vt:lpstr>Wingdings</vt:lpstr>
      <vt:lpstr>Office Theme</vt:lpstr>
      <vt:lpstr>Fall 2017 Training: e-Resources</vt:lpstr>
      <vt:lpstr>Learning Goals</vt:lpstr>
      <vt:lpstr>e-Resource Authentication</vt:lpstr>
      <vt:lpstr>e-Resource Authentication </vt:lpstr>
      <vt:lpstr>For Librarians Page: Obtain new links</vt:lpstr>
      <vt:lpstr>New Links</vt:lpstr>
      <vt:lpstr>Having Trouble? </vt:lpstr>
      <vt:lpstr>Known Issues: BookFLIX and TrueFLIX Security Warning</vt:lpstr>
      <vt:lpstr>Known Issues: EBSCO Resources</vt:lpstr>
      <vt:lpstr>Known Issues: Asking for eCard</vt:lpstr>
      <vt:lpstr>Known Issues: Asking for username and password </vt:lpstr>
      <vt:lpstr>Known Issues: Asking for username and password  </vt:lpstr>
      <vt:lpstr>Known Issues—Authentication Fail</vt:lpstr>
      <vt:lpstr>Contacting Support </vt:lpstr>
      <vt:lpstr>e-Resources Support Form</vt:lpstr>
      <vt:lpstr>e-Resources Support Form</vt:lpstr>
      <vt:lpstr>e-Resources Support  Form</vt:lpstr>
      <vt:lpstr>Statistics</vt:lpstr>
      <vt:lpstr>For Librarians Documentation</vt:lpstr>
      <vt:lpstr>Questions on e-Resource authentication? </vt:lpstr>
      <vt:lpstr>PowerPoint Presentation</vt:lpstr>
      <vt:lpstr>PowerPoint Presentation</vt:lpstr>
      <vt:lpstr>PowerPoint Presentation</vt:lpstr>
      <vt:lpstr>TrueFLIX Units</vt:lpstr>
      <vt:lpstr>PowerPoint Presentation</vt:lpstr>
      <vt:lpstr>Watch It</vt:lpstr>
      <vt:lpstr>Read It</vt:lpstr>
      <vt:lpstr>Table of Contents</vt:lpstr>
      <vt:lpstr>Read Along</vt:lpstr>
      <vt:lpstr>Built-in Dictionary</vt:lpstr>
      <vt:lpstr>Glossary and Index</vt:lpstr>
      <vt:lpstr>True Statistics</vt:lpstr>
      <vt:lpstr>Resources and Places to Visit</vt:lpstr>
      <vt:lpstr>About the Author</vt:lpstr>
      <vt:lpstr>Additional Features </vt:lpstr>
      <vt:lpstr>Explore More</vt:lpstr>
      <vt:lpstr>Project Idea</vt:lpstr>
      <vt:lpstr>Show What You Know</vt:lpstr>
      <vt:lpstr>Word Match</vt:lpstr>
      <vt:lpstr>Explore the Web</vt:lpstr>
      <vt:lpstr>Lesson Plan</vt:lpstr>
      <vt:lpstr>Lesson Plan</vt:lpstr>
      <vt:lpstr>Curriculum Correlations</vt:lpstr>
      <vt:lpstr>PowerPoint Presentation</vt:lpstr>
      <vt:lpstr>Curriculum Connections</vt:lpstr>
      <vt:lpstr>Resources and Tools</vt:lpstr>
      <vt:lpstr>Browse All</vt:lpstr>
      <vt:lpstr>Printable “Show What You Know” quiz</vt:lpstr>
      <vt:lpstr>Buy the Book</vt:lpstr>
      <vt:lpstr>Web Links</vt:lpstr>
      <vt:lpstr>Resources</vt:lpstr>
      <vt:lpstr>Downloadables</vt:lpstr>
      <vt:lpstr>Help</vt:lpstr>
      <vt:lpstr>15 minute break</vt:lpstr>
      <vt:lpstr>BookFLIX</vt:lpstr>
      <vt:lpstr>Main Page</vt:lpstr>
      <vt:lpstr>Choosing a Category</vt:lpstr>
      <vt:lpstr>Pairing</vt:lpstr>
      <vt:lpstr>Watch the Story</vt:lpstr>
      <vt:lpstr>Read the Book</vt:lpstr>
      <vt:lpstr>Read the Book</vt:lpstr>
      <vt:lpstr>Puzzlers</vt:lpstr>
      <vt:lpstr>Word Match</vt:lpstr>
      <vt:lpstr>Fact or Fiction?</vt:lpstr>
      <vt:lpstr>Which Came First?</vt:lpstr>
      <vt:lpstr>Meet the Author</vt:lpstr>
      <vt:lpstr>Web Resources</vt:lpstr>
      <vt:lpstr>Lesson Plan</vt:lpstr>
      <vt:lpstr>Lesson Plan</vt:lpstr>
      <vt:lpstr>Lesson Plan</vt:lpstr>
      <vt:lpstr>Curriculum Correlations</vt:lpstr>
      <vt:lpstr>Resources Tab</vt:lpstr>
      <vt:lpstr>Using Paired Texts</vt:lpstr>
      <vt:lpstr>Library Programs Tab</vt:lpstr>
      <vt:lpstr>Classroom Activities Tab</vt:lpstr>
      <vt:lpstr>Parent and Child Tab</vt:lpstr>
      <vt:lpstr>Downloadables</vt:lpstr>
      <vt:lpstr>Downloadables</vt:lpstr>
      <vt:lpstr>Bookmarks and Poster</vt:lpstr>
      <vt:lpstr>Help</vt:lpstr>
      <vt:lpstr>Promotional Materials from POWER Library</vt:lpstr>
      <vt:lpstr>Questions?</vt:lpstr>
      <vt:lpstr>Discussion</vt:lpstr>
      <vt:lpstr>Hands-on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2017 Training: e-Resources</dc:title>
  <dc:creator>Courtney Dalessandro</dc:creator>
  <cp:lastModifiedBy>Courtney Dalessandro</cp:lastModifiedBy>
  <cp:revision>65</cp:revision>
  <cp:lastPrinted>2017-09-06T20:50:44Z</cp:lastPrinted>
  <dcterms:modified xsi:type="dcterms:W3CDTF">2017-10-26T16:38:46Z</dcterms:modified>
</cp:coreProperties>
</file>